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60" r:id="rId5"/>
    <p:sldId id="261" r:id="rId6"/>
    <p:sldId id="262" r:id="rId7"/>
    <p:sldId id="264" r:id="rId8"/>
    <p:sldId id="265" r:id="rId9"/>
    <p:sldId id="266" r:id="rId10"/>
    <p:sldId id="267" r:id="rId11"/>
    <p:sldId id="268" r:id="rId12"/>
    <p:sldId id="269" r:id="rId13"/>
    <p:sldId id="270" r:id="rId14"/>
    <p:sldId id="276" r:id="rId15"/>
    <p:sldId id="271" r:id="rId16"/>
    <p:sldId id="272" r:id="rId17"/>
    <p:sldId id="277" r:id="rId18"/>
    <p:sldId id="278" r:id="rId19"/>
    <p:sldId id="273" r:id="rId20"/>
    <p:sldId id="274" r:id="rId21"/>
    <p:sldId id="275"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BB1D2A-C46F-4F92-A4E2-2E5ECDC6A3A0}" v="21" dt="2024-06-06T09:51:13.996"/>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C00287-A0EB-4DFD-BDF1-9B4A1F2256F3}" type="doc">
      <dgm:prSet loTypeId="urn:microsoft.com/office/officeart/2005/8/layout/cycle3" loCatId="cycle" qsTypeId="urn:microsoft.com/office/officeart/2005/8/quickstyle/simple1" qsCatId="simple" csTypeId="urn:microsoft.com/office/officeart/2005/8/colors/accent2_2" csCatId="accent2" phldr="1"/>
      <dgm:spPr/>
      <dgm:t>
        <a:bodyPr/>
        <a:lstStyle/>
        <a:p>
          <a:endParaRPr lang="it-IT"/>
        </a:p>
      </dgm:t>
    </dgm:pt>
    <dgm:pt modelId="{379336F4-BDD5-412B-8C14-45DFD2C80AD7}">
      <dgm:prSet phldrT="[Testo]"/>
      <dgm:spPr/>
      <dgm:t>
        <a:bodyPr/>
        <a:lstStyle/>
        <a:p>
          <a:r>
            <a:rPr lang="it-IT"/>
            <a:t>Finalità </a:t>
          </a:r>
        </a:p>
      </dgm:t>
    </dgm:pt>
    <dgm:pt modelId="{C435EA98-1C95-4A10-AD9A-AF10929F926C}" type="parTrans" cxnId="{24B3E3D1-D090-4E30-8B14-FD748A38EC8D}">
      <dgm:prSet/>
      <dgm:spPr/>
      <dgm:t>
        <a:bodyPr/>
        <a:lstStyle/>
        <a:p>
          <a:endParaRPr lang="it-IT"/>
        </a:p>
      </dgm:t>
    </dgm:pt>
    <dgm:pt modelId="{8F14530E-EFB6-464C-A2A9-E7EB270FF4FF}" type="sibTrans" cxnId="{24B3E3D1-D090-4E30-8B14-FD748A38EC8D}">
      <dgm:prSet/>
      <dgm:spPr/>
      <dgm:t>
        <a:bodyPr/>
        <a:lstStyle/>
        <a:p>
          <a:endParaRPr lang="it-IT"/>
        </a:p>
      </dgm:t>
    </dgm:pt>
    <dgm:pt modelId="{C568F73D-9EF4-49AC-ABA9-19F88D4CD013}">
      <dgm:prSet phldrT="[Testo]"/>
      <dgm:spPr/>
      <dgm:t>
        <a:bodyPr/>
        <a:lstStyle/>
        <a:p>
          <a:r>
            <a:rPr lang="it-IT"/>
            <a:t>identità</a:t>
          </a:r>
        </a:p>
      </dgm:t>
    </dgm:pt>
    <dgm:pt modelId="{34E9D9A8-207B-443B-93E3-95DAA3581115}" type="parTrans" cxnId="{637D1237-DAEC-4963-9FAC-EEB7B9C86864}">
      <dgm:prSet/>
      <dgm:spPr/>
      <dgm:t>
        <a:bodyPr/>
        <a:lstStyle/>
        <a:p>
          <a:endParaRPr lang="it-IT"/>
        </a:p>
      </dgm:t>
    </dgm:pt>
    <dgm:pt modelId="{5F3B42F7-86F6-44D0-8F5E-3954B25A78B6}" type="sibTrans" cxnId="{637D1237-DAEC-4963-9FAC-EEB7B9C86864}">
      <dgm:prSet/>
      <dgm:spPr/>
      <dgm:t>
        <a:bodyPr/>
        <a:lstStyle/>
        <a:p>
          <a:endParaRPr lang="it-IT"/>
        </a:p>
      </dgm:t>
    </dgm:pt>
    <dgm:pt modelId="{986128A8-E07A-45DF-8A1D-31C6B928FE87}">
      <dgm:prSet phldrT="[Testo]"/>
      <dgm:spPr/>
      <dgm:t>
        <a:bodyPr/>
        <a:lstStyle/>
        <a:p>
          <a:r>
            <a:rPr lang="it-IT"/>
            <a:t>autonomia</a:t>
          </a:r>
        </a:p>
      </dgm:t>
    </dgm:pt>
    <dgm:pt modelId="{27B27B13-6365-4927-95EC-12DC67C2A21F}" type="parTrans" cxnId="{6218092B-C512-4FE2-B283-A9AB972AE418}">
      <dgm:prSet/>
      <dgm:spPr/>
      <dgm:t>
        <a:bodyPr/>
        <a:lstStyle/>
        <a:p>
          <a:endParaRPr lang="it-IT"/>
        </a:p>
      </dgm:t>
    </dgm:pt>
    <dgm:pt modelId="{DF3653B0-AC7B-4037-9D4D-143BFF448A20}" type="sibTrans" cxnId="{6218092B-C512-4FE2-B283-A9AB972AE418}">
      <dgm:prSet/>
      <dgm:spPr/>
      <dgm:t>
        <a:bodyPr/>
        <a:lstStyle/>
        <a:p>
          <a:endParaRPr lang="it-IT"/>
        </a:p>
      </dgm:t>
    </dgm:pt>
    <dgm:pt modelId="{639D4E20-D26C-4474-B4F5-0478C94BF454}">
      <dgm:prSet phldrT="[Testo]"/>
      <dgm:spPr/>
      <dgm:t>
        <a:bodyPr/>
        <a:lstStyle/>
        <a:p>
          <a:r>
            <a:rPr lang="it-IT"/>
            <a:t>competenze</a:t>
          </a:r>
        </a:p>
      </dgm:t>
    </dgm:pt>
    <dgm:pt modelId="{9E240C8A-01AE-4B67-854A-C903D00FC83B}" type="parTrans" cxnId="{196B32AE-410D-4DDF-968D-3EA5BDD15014}">
      <dgm:prSet/>
      <dgm:spPr/>
      <dgm:t>
        <a:bodyPr/>
        <a:lstStyle/>
        <a:p>
          <a:endParaRPr lang="it-IT"/>
        </a:p>
      </dgm:t>
    </dgm:pt>
    <dgm:pt modelId="{075712C7-15AE-4DBD-A43E-2B661AA1033B}" type="sibTrans" cxnId="{196B32AE-410D-4DDF-968D-3EA5BDD15014}">
      <dgm:prSet/>
      <dgm:spPr/>
      <dgm:t>
        <a:bodyPr/>
        <a:lstStyle/>
        <a:p>
          <a:endParaRPr lang="it-IT"/>
        </a:p>
      </dgm:t>
    </dgm:pt>
    <dgm:pt modelId="{D504B271-73CE-4DF5-89E9-E8C0EC59DB91}">
      <dgm:prSet phldrT="[Testo]"/>
      <dgm:spPr/>
      <dgm:t>
        <a:bodyPr/>
        <a:lstStyle/>
        <a:p>
          <a:r>
            <a:rPr lang="it-IT"/>
            <a:t>cittadinanza</a:t>
          </a:r>
        </a:p>
      </dgm:t>
    </dgm:pt>
    <dgm:pt modelId="{082B45BF-07E3-40F6-99DE-764A1CE29A3E}" type="parTrans" cxnId="{BE30C5CC-75AA-4CF9-8829-0EA7A56DF5F9}">
      <dgm:prSet/>
      <dgm:spPr/>
      <dgm:t>
        <a:bodyPr/>
        <a:lstStyle/>
        <a:p>
          <a:endParaRPr lang="it-IT"/>
        </a:p>
      </dgm:t>
    </dgm:pt>
    <dgm:pt modelId="{04B1455B-E32C-4AAE-A65B-A7B48EDC75EE}" type="sibTrans" cxnId="{BE30C5CC-75AA-4CF9-8829-0EA7A56DF5F9}">
      <dgm:prSet/>
      <dgm:spPr/>
      <dgm:t>
        <a:bodyPr/>
        <a:lstStyle/>
        <a:p>
          <a:endParaRPr lang="it-IT"/>
        </a:p>
      </dgm:t>
    </dgm:pt>
    <dgm:pt modelId="{707FF791-B015-4E54-AA00-661908D382CA}" type="pres">
      <dgm:prSet presAssocID="{20C00287-A0EB-4DFD-BDF1-9B4A1F2256F3}" presName="Name0" presStyleCnt="0">
        <dgm:presLayoutVars>
          <dgm:dir/>
          <dgm:resizeHandles val="exact"/>
        </dgm:presLayoutVars>
      </dgm:prSet>
      <dgm:spPr/>
    </dgm:pt>
    <dgm:pt modelId="{836B4CD0-2316-4827-BF5C-84F28F41EB14}" type="pres">
      <dgm:prSet presAssocID="{20C00287-A0EB-4DFD-BDF1-9B4A1F2256F3}" presName="cycle" presStyleCnt="0"/>
      <dgm:spPr/>
    </dgm:pt>
    <dgm:pt modelId="{7A0A8E6A-0D3F-45B0-BE0C-FC49E7B32F9B}" type="pres">
      <dgm:prSet presAssocID="{379336F4-BDD5-412B-8C14-45DFD2C80AD7}" presName="nodeFirstNode" presStyleLbl="node1" presStyleIdx="0" presStyleCnt="5">
        <dgm:presLayoutVars>
          <dgm:bulletEnabled val="1"/>
        </dgm:presLayoutVars>
      </dgm:prSet>
      <dgm:spPr/>
    </dgm:pt>
    <dgm:pt modelId="{FBF5BE94-B7D8-4957-90DA-6097A50D42A7}" type="pres">
      <dgm:prSet presAssocID="{8F14530E-EFB6-464C-A2A9-E7EB270FF4FF}" presName="sibTransFirstNode" presStyleLbl="bgShp" presStyleIdx="0" presStyleCnt="1"/>
      <dgm:spPr/>
    </dgm:pt>
    <dgm:pt modelId="{1BB17FE8-BF3F-495C-98CF-CF36E92A6E8E}" type="pres">
      <dgm:prSet presAssocID="{C568F73D-9EF4-49AC-ABA9-19F88D4CD013}" presName="nodeFollowingNodes" presStyleLbl="node1" presStyleIdx="1" presStyleCnt="5">
        <dgm:presLayoutVars>
          <dgm:bulletEnabled val="1"/>
        </dgm:presLayoutVars>
      </dgm:prSet>
      <dgm:spPr/>
    </dgm:pt>
    <dgm:pt modelId="{FC5CA920-8EBE-4B69-B65C-0121419F7D6C}" type="pres">
      <dgm:prSet presAssocID="{986128A8-E07A-45DF-8A1D-31C6B928FE87}" presName="nodeFollowingNodes" presStyleLbl="node1" presStyleIdx="2" presStyleCnt="5">
        <dgm:presLayoutVars>
          <dgm:bulletEnabled val="1"/>
        </dgm:presLayoutVars>
      </dgm:prSet>
      <dgm:spPr/>
    </dgm:pt>
    <dgm:pt modelId="{6DB3DC2D-5BA9-4E01-8BDB-E5D3F186E608}" type="pres">
      <dgm:prSet presAssocID="{639D4E20-D26C-4474-B4F5-0478C94BF454}" presName="nodeFollowingNodes" presStyleLbl="node1" presStyleIdx="3" presStyleCnt="5">
        <dgm:presLayoutVars>
          <dgm:bulletEnabled val="1"/>
        </dgm:presLayoutVars>
      </dgm:prSet>
      <dgm:spPr/>
    </dgm:pt>
    <dgm:pt modelId="{41ED7FC5-9B70-4D8B-B63B-324EE42B371A}" type="pres">
      <dgm:prSet presAssocID="{D504B271-73CE-4DF5-89E9-E8C0EC59DB91}" presName="nodeFollowingNodes" presStyleLbl="node1" presStyleIdx="4" presStyleCnt="5">
        <dgm:presLayoutVars>
          <dgm:bulletEnabled val="1"/>
        </dgm:presLayoutVars>
      </dgm:prSet>
      <dgm:spPr/>
    </dgm:pt>
  </dgm:ptLst>
  <dgm:cxnLst>
    <dgm:cxn modelId="{801A6B05-B08C-40F2-AA50-6B0DEFCE8AB1}" type="presOf" srcId="{D504B271-73CE-4DF5-89E9-E8C0EC59DB91}" destId="{41ED7FC5-9B70-4D8B-B63B-324EE42B371A}" srcOrd="0" destOrd="0" presId="urn:microsoft.com/office/officeart/2005/8/layout/cycle3"/>
    <dgm:cxn modelId="{BAA6B40D-22C4-40D5-B6DC-194167F5DDB4}" type="presOf" srcId="{639D4E20-D26C-4474-B4F5-0478C94BF454}" destId="{6DB3DC2D-5BA9-4E01-8BDB-E5D3F186E608}" srcOrd="0" destOrd="0" presId="urn:microsoft.com/office/officeart/2005/8/layout/cycle3"/>
    <dgm:cxn modelId="{6218092B-C512-4FE2-B283-A9AB972AE418}" srcId="{20C00287-A0EB-4DFD-BDF1-9B4A1F2256F3}" destId="{986128A8-E07A-45DF-8A1D-31C6B928FE87}" srcOrd="2" destOrd="0" parTransId="{27B27B13-6365-4927-95EC-12DC67C2A21F}" sibTransId="{DF3653B0-AC7B-4037-9D4D-143BFF448A20}"/>
    <dgm:cxn modelId="{637D1237-DAEC-4963-9FAC-EEB7B9C86864}" srcId="{20C00287-A0EB-4DFD-BDF1-9B4A1F2256F3}" destId="{C568F73D-9EF4-49AC-ABA9-19F88D4CD013}" srcOrd="1" destOrd="0" parTransId="{34E9D9A8-207B-443B-93E3-95DAA3581115}" sibTransId="{5F3B42F7-86F6-44D0-8F5E-3954B25A78B6}"/>
    <dgm:cxn modelId="{8FB7DD6C-2175-4DCB-919A-437B3968CB87}" type="presOf" srcId="{379336F4-BDD5-412B-8C14-45DFD2C80AD7}" destId="{7A0A8E6A-0D3F-45B0-BE0C-FC49E7B32F9B}" srcOrd="0" destOrd="0" presId="urn:microsoft.com/office/officeart/2005/8/layout/cycle3"/>
    <dgm:cxn modelId="{36C04170-0317-4FFD-BDD9-06FBB3C6B3D1}" type="presOf" srcId="{20C00287-A0EB-4DFD-BDF1-9B4A1F2256F3}" destId="{707FF791-B015-4E54-AA00-661908D382CA}" srcOrd="0" destOrd="0" presId="urn:microsoft.com/office/officeart/2005/8/layout/cycle3"/>
    <dgm:cxn modelId="{67390079-905C-45A1-8229-6EA749733DE9}" type="presOf" srcId="{8F14530E-EFB6-464C-A2A9-E7EB270FF4FF}" destId="{FBF5BE94-B7D8-4957-90DA-6097A50D42A7}" srcOrd="0" destOrd="0" presId="urn:microsoft.com/office/officeart/2005/8/layout/cycle3"/>
    <dgm:cxn modelId="{FBE5207F-72E6-46B7-83BD-7A79FEBE7916}" type="presOf" srcId="{C568F73D-9EF4-49AC-ABA9-19F88D4CD013}" destId="{1BB17FE8-BF3F-495C-98CF-CF36E92A6E8E}" srcOrd="0" destOrd="0" presId="urn:microsoft.com/office/officeart/2005/8/layout/cycle3"/>
    <dgm:cxn modelId="{86BA7A9D-BCDB-419E-B3FB-55B060DCE0FE}" type="presOf" srcId="{986128A8-E07A-45DF-8A1D-31C6B928FE87}" destId="{FC5CA920-8EBE-4B69-B65C-0121419F7D6C}" srcOrd="0" destOrd="0" presId="urn:microsoft.com/office/officeart/2005/8/layout/cycle3"/>
    <dgm:cxn modelId="{196B32AE-410D-4DDF-968D-3EA5BDD15014}" srcId="{20C00287-A0EB-4DFD-BDF1-9B4A1F2256F3}" destId="{639D4E20-D26C-4474-B4F5-0478C94BF454}" srcOrd="3" destOrd="0" parTransId="{9E240C8A-01AE-4B67-854A-C903D00FC83B}" sibTransId="{075712C7-15AE-4DBD-A43E-2B661AA1033B}"/>
    <dgm:cxn modelId="{BE30C5CC-75AA-4CF9-8829-0EA7A56DF5F9}" srcId="{20C00287-A0EB-4DFD-BDF1-9B4A1F2256F3}" destId="{D504B271-73CE-4DF5-89E9-E8C0EC59DB91}" srcOrd="4" destOrd="0" parTransId="{082B45BF-07E3-40F6-99DE-764A1CE29A3E}" sibTransId="{04B1455B-E32C-4AAE-A65B-A7B48EDC75EE}"/>
    <dgm:cxn modelId="{24B3E3D1-D090-4E30-8B14-FD748A38EC8D}" srcId="{20C00287-A0EB-4DFD-BDF1-9B4A1F2256F3}" destId="{379336F4-BDD5-412B-8C14-45DFD2C80AD7}" srcOrd="0" destOrd="0" parTransId="{C435EA98-1C95-4A10-AD9A-AF10929F926C}" sibTransId="{8F14530E-EFB6-464C-A2A9-E7EB270FF4FF}"/>
    <dgm:cxn modelId="{36A90121-33FF-4AD0-99DB-6B03F1FBB5F7}" type="presParOf" srcId="{707FF791-B015-4E54-AA00-661908D382CA}" destId="{836B4CD0-2316-4827-BF5C-84F28F41EB14}" srcOrd="0" destOrd="0" presId="urn:microsoft.com/office/officeart/2005/8/layout/cycle3"/>
    <dgm:cxn modelId="{DA909DA8-0D06-4E87-9708-865D306FBE6D}" type="presParOf" srcId="{836B4CD0-2316-4827-BF5C-84F28F41EB14}" destId="{7A0A8E6A-0D3F-45B0-BE0C-FC49E7B32F9B}" srcOrd="0" destOrd="0" presId="urn:microsoft.com/office/officeart/2005/8/layout/cycle3"/>
    <dgm:cxn modelId="{0BD3F80B-6E26-4176-A588-75746BE072CF}" type="presParOf" srcId="{836B4CD0-2316-4827-BF5C-84F28F41EB14}" destId="{FBF5BE94-B7D8-4957-90DA-6097A50D42A7}" srcOrd="1" destOrd="0" presId="urn:microsoft.com/office/officeart/2005/8/layout/cycle3"/>
    <dgm:cxn modelId="{E414AC9F-A0BC-4D46-842B-78EF987912AF}" type="presParOf" srcId="{836B4CD0-2316-4827-BF5C-84F28F41EB14}" destId="{1BB17FE8-BF3F-495C-98CF-CF36E92A6E8E}" srcOrd="2" destOrd="0" presId="urn:microsoft.com/office/officeart/2005/8/layout/cycle3"/>
    <dgm:cxn modelId="{7A618613-AF47-42AF-B17D-C5B6196B5678}" type="presParOf" srcId="{836B4CD0-2316-4827-BF5C-84F28F41EB14}" destId="{FC5CA920-8EBE-4B69-B65C-0121419F7D6C}" srcOrd="3" destOrd="0" presId="urn:microsoft.com/office/officeart/2005/8/layout/cycle3"/>
    <dgm:cxn modelId="{D5A27C1C-F63C-4F2C-B8F3-36135204E289}" type="presParOf" srcId="{836B4CD0-2316-4827-BF5C-84F28F41EB14}" destId="{6DB3DC2D-5BA9-4E01-8BDB-E5D3F186E608}" srcOrd="4" destOrd="0" presId="urn:microsoft.com/office/officeart/2005/8/layout/cycle3"/>
    <dgm:cxn modelId="{73156B46-07BA-41B7-A4E9-FC4E31D8F6F6}" type="presParOf" srcId="{836B4CD0-2316-4827-BF5C-84F28F41EB14}" destId="{41ED7FC5-9B70-4D8B-B63B-324EE42B371A}"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5BE94-B7D8-4957-90DA-6097A50D42A7}">
      <dsp:nvSpPr>
        <dsp:cNvPr id="0" name=""/>
        <dsp:cNvSpPr/>
      </dsp:nvSpPr>
      <dsp:spPr>
        <a:xfrm>
          <a:off x="3104102" y="-27825"/>
          <a:ext cx="4307394" cy="4307394"/>
        </a:xfrm>
        <a:prstGeom prst="circularArrow">
          <a:avLst>
            <a:gd name="adj1" fmla="val 5544"/>
            <a:gd name="adj2" fmla="val 330680"/>
            <a:gd name="adj3" fmla="val 13736417"/>
            <a:gd name="adj4" fmla="val 17410056"/>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0A8E6A-0D3F-45B0-BE0C-FC49E7B32F9B}">
      <dsp:nvSpPr>
        <dsp:cNvPr id="0" name=""/>
        <dsp:cNvSpPr/>
      </dsp:nvSpPr>
      <dsp:spPr>
        <a:xfrm>
          <a:off x="4232169" y="1414"/>
          <a:ext cx="2051260" cy="102563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a:t>Finalità </a:t>
          </a:r>
        </a:p>
      </dsp:txBody>
      <dsp:txXfrm>
        <a:off x="4282236" y="51481"/>
        <a:ext cx="1951126" cy="925496"/>
      </dsp:txXfrm>
    </dsp:sp>
    <dsp:sp modelId="{1BB17FE8-BF3F-495C-98CF-CF36E92A6E8E}">
      <dsp:nvSpPr>
        <dsp:cNvPr id="0" name=""/>
        <dsp:cNvSpPr/>
      </dsp:nvSpPr>
      <dsp:spPr>
        <a:xfrm>
          <a:off x="5979109" y="1270641"/>
          <a:ext cx="2051260" cy="102563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a:t>identità</a:t>
          </a:r>
        </a:p>
      </dsp:txBody>
      <dsp:txXfrm>
        <a:off x="6029176" y="1320708"/>
        <a:ext cx="1951126" cy="925496"/>
      </dsp:txXfrm>
    </dsp:sp>
    <dsp:sp modelId="{FC5CA920-8EBE-4B69-B65C-0121419F7D6C}">
      <dsp:nvSpPr>
        <dsp:cNvPr id="0" name=""/>
        <dsp:cNvSpPr/>
      </dsp:nvSpPr>
      <dsp:spPr>
        <a:xfrm>
          <a:off x="5311838" y="3324292"/>
          <a:ext cx="2051260" cy="102563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a:t>autonomia</a:t>
          </a:r>
        </a:p>
      </dsp:txBody>
      <dsp:txXfrm>
        <a:off x="5361905" y="3374359"/>
        <a:ext cx="1951126" cy="925496"/>
      </dsp:txXfrm>
    </dsp:sp>
    <dsp:sp modelId="{6DB3DC2D-5BA9-4E01-8BDB-E5D3F186E608}">
      <dsp:nvSpPr>
        <dsp:cNvPr id="0" name=""/>
        <dsp:cNvSpPr/>
      </dsp:nvSpPr>
      <dsp:spPr>
        <a:xfrm>
          <a:off x="3152501" y="3324292"/>
          <a:ext cx="2051260" cy="102563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a:t>competenze</a:t>
          </a:r>
        </a:p>
      </dsp:txBody>
      <dsp:txXfrm>
        <a:off x="3202568" y="3374359"/>
        <a:ext cx="1951126" cy="925496"/>
      </dsp:txXfrm>
    </dsp:sp>
    <dsp:sp modelId="{41ED7FC5-9B70-4D8B-B63B-324EE42B371A}">
      <dsp:nvSpPr>
        <dsp:cNvPr id="0" name=""/>
        <dsp:cNvSpPr/>
      </dsp:nvSpPr>
      <dsp:spPr>
        <a:xfrm>
          <a:off x="2485229" y="1270641"/>
          <a:ext cx="2051260" cy="102563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a:t>cittadinanza</a:t>
          </a:r>
        </a:p>
      </dsp:txBody>
      <dsp:txXfrm>
        <a:off x="2535296" y="1320708"/>
        <a:ext cx="1951126" cy="92549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34401-1FAB-435C-B60F-279177D73039}" type="datetimeFigureOut">
              <a:rPr lang="it-IT" smtClean="0"/>
              <a:t>06/06/2024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5F637-E4C4-45D7-8568-ABD84342F4D3}" type="slidenum">
              <a:rPr lang="it-IT" smtClean="0"/>
              <a:t>‹N›</a:t>
            </a:fld>
            <a:endParaRPr lang="it-IT"/>
          </a:p>
        </p:txBody>
      </p:sp>
    </p:spTree>
    <p:extLst>
      <p:ext uri="{BB962C8B-B14F-4D97-AF65-F5344CB8AC3E}">
        <p14:creationId xmlns:p14="http://schemas.microsoft.com/office/powerpoint/2010/main" val="319832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FE75F637-E4C4-45D7-8568-ABD84342F4D3}" type="slidenum">
              <a:rPr lang="it-IT" smtClean="0"/>
              <a:t>13</a:t>
            </a:fld>
            <a:endParaRPr lang="it-IT"/>
          </a:p>
        </p:txBody>
      </p:sp>
    </p:spTree>
    <p:extLst>
      <p:ext uri="{BB962C8B-B14F-4D97-AF65-F5344CB8AC3E}">
        <p14:creationId xmlns:p14="http://schemas.microsoft.com/office/powerpoint/2010/main" val="1557515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F7CDCC-AACE-6737-004B-0625C19C24D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8DC8836-FE2E-53F2-8B16-B554AE5FC3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423D83E-6595-23D9-16C4-57ADCDBFAACD}"/>
              </a:ext>
            </a:extLst>
          </p:cNvPr>
          <p:cNvSpPr>
            <a:spLocks noGrp="1"/>
          </p:cNvSpPr>
          <p:nvPr>
            <p:ph type="dt" sz="half" idx="10"/>
          </p:nvPr>
        </p:nvSpPr>
        <p:spPr/>
        <p:txBody>
          <a:bodyPr/>
          <a:lstStyle/>
          <a:p>
            <a:fld id="{369337AA-EB58-405E-8BB0-343417C8BE3D}" type="datetimeFigureOut">
              <a:rPr lang="it-IT" smtClean="0"/>
              <a:t>06/06/2024</a:t>
            </a:fld>
            <a:endParaRPr lang="it-IT"/>
          </a:p>
        </p:txBody>
      </p:sp>
      <p:sp>
        <p:nvSpPr>
          <p:cNvPr id="5" name="Segnaposto piè di pagina 4">
            <a:extLst>
              <a:ext uri="{FF2B5EF4-FFF2-40B4-BE49-F238E27FC236}">
                <a16:creationId xmlns:a16="http://schemas.microsoft.com/office/drawing/2014/main" id="{E2206BCD-6E1B-05DE-8EA1-17F8D925E4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0D65614-1BE5-B322-A224-6D0A05ED5876}"/>
              </a:ext>
            </a:extLst>
          </p:cNvPr>
          <p:cNvSpPr>
            <a:spLocks noGrp="1"/>
          </p:cNvSpPr>
          <p:nvPr>
            <p:ph type="sldNum" sz="quarter" idx="12"/>
          </p:nvPr>
        </p:nvSpPr>
        <p:spPr/>
        <p:txBody>
          <a:bodyPr/>
          <a:lstStyle/>
          <a:p>
            <a:fld id="{0CB702C1-82EB-4FCC-9F20-7EDDB0675EC7}" type="slidenum">
              <a:rPr lang="it-IT" smtClean="0"/>
              <a:t>‹N›</a:t>
            </a:fld>
            <a:endParaRPr lang="it-IT"/>
          </a:p>
        </p:txBody>
      </p:sp>
    </p:spTree>
    <p:extLst>
      <p:ext uri="{BB962C8B-B14F-4D97-AF65-F5344CB8AC3E}">
        <p14:creationId xmlns:p14="http://schemas.microsoft.com/office/powerpoint/2010/main" val="4282899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A68CC6-0895-E501-B952-101DA985B40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D3BC115-833B-56AE-B567-32099078632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9AA9891-1AD1-9BB3-C053-30AFF810BB92}"/>
              </a:ext>
            </a:extLst>
          </p:cNvPr>
          <p:cNvSpPr>
            <a:spLocks noGrp="1"/>
          </p:cNvSpPr>
          <p:nvPr>
            <p:ph type="dt" sz="half" idx="10"/>
          </p:nvPr>
        </p:nvSpPr>
        <p:spPr/>
        <p:txBody>
          <a:bodyPr/>
          <a:lstStyle/>
          <a:p>
            <a:fld id="{369337AA-EB58-405E-8BB0-343417C8BE3D}" type="datetimeFigureOut">
              <a:rPr lang="it-IT" smtClean="0"/>
              <a:t>06/06/2024</a:t>
            </a:fld>
            <a:endParaRPr lang="it-IT"/>
          </a:p>
        </p:txBody>
      </p:sp>
      <p:sp>
        <p:nvSpPr>
          <p:cNvPr id="5" name="Segnaposto piè di pagina 4">
            <a:extLst>
              <a:ext uri="{FF2B5EF4-FFF2-40B4-BE49-F238E27FC236}">
                <a16:creationId xmlns:a16="http://schemas.microsoft.com/office/drawing/2014/main" id="{6EC3DC86-6A66-5AD8-122F-4BEEFC82115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1975A3C-829B-DE10-91DF-B6B9E82DDA84}"/>
              </a:ext>
            </a:extLst>
          </p:cNvPr>
          <p:cNvSpPr>
            <a:spLocks noGrp="1"/>
          </p:cNvSpPr>
          <p:nvPr>
            <p:ph type="sldNum" sz="quarter" idx="12"/>
          </p:nvPr>
        </p:nvSpPr>
        <p:spPr/>
        <p:txBody>
          <a:bodyPr/>
          <a:lstStyle/>
          <a:p>
            <a:fld id="{0CB702C1-82EB-4FCC-9F20-7EDDB0675EC7}" type="slidenum">
              <a:rPr lang="it-IT" smtClean="0"/>
              <a:t>‹N›</a:t>
            </a:fld>
            <a:endParaRPr lang="it-IT"/>
          </a:p>
        </p:txBody>
      </p:sp>
    </p:spTree>
    <p:extLst>
      <p:ext uri="{BB962C8B-B14F-4D97-AF65-F5344CB8AC3E}">
        <p14:creationId xmlns:p14="http://schemas.microsoft.com/office/powerpoint/2010/main" val="174065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60F5730-987E-1A5B-6A52-1050B235D44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C66BB26-C580-A601-2F74-91B4280ABFB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73613AC-BCA8-86DA-83A8-C5D34DB42C86}"/>
              </a:ext>
            </a:extLst>
          </p:cNvPr>
          <p:cNvSpPr>
            <a:spLocks noGrp="1"/>
          </p:cNvSpPr>
          <p:nvPr>
            <p:ph type="dt" sz="half" idx="10"/>
          </p:nvPr>
        </p:nvSpPr>
        <p:spPr/>
        <p:txBody>
          <a:bodyPr/>
          <a:lstStyle/>
          <a:p>
            <a:fld id="{369337AA-EB58-405E-8BB0-343417C8BE3D}" type="datetimeFigureOut">
              <a:rPr lang="it-IT" smtClean="0"/>
              <a:t>06/06/2024</a:t>
            </a:fld>
            <a:endParaRPr lang="it-IT"/>
          </a:p>
        </p:txBody>
      </p:sp>
      <p:sp>
        <p:nvSpPr>
          <p:cNvPr id="5" name="Segnaposto piè di pagina 4">
            <a:extLst>
              <a:ext uri="{FF2B5EF4-FFF2-40B4-BE49-F238E27FC236}">
                <a16:creationId xmlns:a16="http://schemas.microsoft.com/office/drawing/2014/main" id="{834421E5-E11E-B20A-9950-2365123BF00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439E4C-5695-9A1A-3515-7ED7508E7E9C}"/>
              </a:ext>
            </a:extLst>
          </p:cNvPr>
          <p:cNvSpPr>
            <a:spLocks noGrp="1"/>
          </p:cNvSpPr>
          <p:nvPr>
            <p:ph type="sldNum" sz="quarter" idx="12"/>
          </p:nvPr>
        </p:nvSpPr>
        <p:spPr/>
        <p:txBody>
          <a:bodyPr/>
          <a:lstStyle/>
          <a:p>
            <a:fld id="{0CB702C1-82EB-4FCC-9F20-7EDDB0675EC7}" type="slidenum">
              <a:rPr lang="it-IT" smtClean="0"/>
              <a:t>‹N›</a:t>
            </a:fld>
            <a:endParaRPr lang="it-IT"/>
          </a:p>
        </p:txBody>
      </p:sp>
    </p:spTree>
    <p:extLst>
      <p:ext uri="{BB962C8B-B14F-4D97-AF65-F5344CB8AC3E}">
        <p14:creationId xmlns:p14="http://schemas.microsoft.com/office/powerpoint/2010/main" val="417162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1F26A8-589D-9C95-D2CB-0825FAD5A0E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656C5C1-5674-7853-82BC-95A8215F1FC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B159D58-F011-C2F6-C8B3-7A36F1987CE5}"/>
              </a:ext>
            </a:extLst>
          </p:cNvPr>
          <p:cNvSpPr>
            <a:spLocks noGrp="1"/>
          </p:cNvSpPr>
          <p:nvPr>
            <p:ph type="dt" sz="half" idx="10"/>
          </p:nvPr>
        </p:nvSpPr>
        <p:spPr/>
        <p:txBody>
          <a:bodyPr/>
          <a:lstStyle/>
          <a:p>
            <a:fld id="{369337AA-EB58-405E-8BB0-343417C8BE3D}" type="datetimeFigureOut">
              <a:rPr lang="it-IT" smtClean="0"/>
              <a:t>06/06/2024</a:t>
            </a:fld>
            <a:endParaRPr lang="it-IT"/>
          </a:p>
        </p:txBody>
      </p:sp>
      <p:sp>
        <p:nvSpPr>
          <p:cNvPr id="5" name="Segnaposto piè di pagina 4">
            <a:extLst>
              <a:ext uri="{FF2B5EF4-FFF2-40B4-BE49-F238E27FC236}">
                <a16:creationId xmlns:a16="http://schemas.microsoft.com/office/drawing/2014/main" id="{4CA3843C-8440-F363-1A89-FF2CF314D7C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F95C404-A0D8-062E-F65E-754F86E8895F}"/>
              </a:ext>
            </a:extLst>
          </p:cNvPr>
          <p:cNvSpPr>
            <a:spLocks noGrp="1"/>
          </p:cNvSpPr>
          <p:nvPr>
            <p:ph type="sldNum" sz="quarter" idx="12"/>
          </p:nvPr>
        </p:nvSpPr>
        <p:spPr/>
        <p:txBody>
          <a:bodyPr/>
          <a:lstStyle/>
          <a:p>
            <a:fld id="{0CB702C1-82EB-4FCC-9F20-7EDDB0675EC7}" type="slidenum">
              <a:rPr lang="it-IT" smtClean="0"/>
              <a:t>‹N›</a:t>
            </a:fld>
            <a:endParaRPr lang="it-IT"/>
          </a:p>
        </p:txBody>
      </p:sp>
    </p:spTree>
    <p:extLst>
      <p:ext uri="{BB962C8B-B14F-4D97-AF65-F5344CB8AC3E}">
        <p14:creationId xmlns:p14="http://schemas.microsoft.com/office/powerpoint/2010/main" val="373094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ADAEE9-1591-2C37-8A75-A5D78153E52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E6D74C8-F541-2D92-087F-63AF1B568E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2B4C2AA-34A0-27B6-4CF3-2DD165C97D23}"/>
              </a:ext>
            </a:extLst>
          </p:cNvPr>
          <p:cNvSpPr>
            <a:spLocks noGrp="1"/>
          </p:cNvSpPr>
          <p:nvPr>
            <p:ph type="dt" sz="half" idx="10"/>
          </p:nvPr>
        </p:nvSpPr>
        <p:spPr/>
        <p:txBody>
          <a:bodyPr/>
          <a:lstStyle/>
          <a:p>
            <a:fld id="{369337AA-EB58-405E-8BB0-343417C8BE3D}" type="datetimeFigureOut">
              <a:rPr lang="it-IT" smtClean="0"/>
              <a:t>06/06/2024</a:t>
            </a:fld>
            <a:endParaRPr lang="it-IT"/>
          </a:p>
        </p:txBody>
      </p:sp>
      <p:sp>
        <p:nvSpPr>
          <p:cNvPr id="5" name="Segnaposto piè di pagina 4">
            <a:extLst>
              <a:ext uri="{FF2B5EF4-FFF2-40B4-BE49-F238E27FC236}">
                <a16:creationId xmlns:a16="http://schemas.microsoft.com/office/drawing/2014/main" id="{D1DF0C98-16F7-5C05-B53F-8C7956210D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D834AE3-4EDA-B0DE-B566-DDCAC1D63CC4}"/>
              </a:ext>
            </a:extLst>
          </p:cNvPr>
          <p:cNvSpPr>
            <a:spLocks noGrp="1"/>
          </p:cNvSpPr>
          <p:nvPr>
            <p:ph type="sldNum" sz="quarter" idx="12"/>
          </p:nvPr>
        </p:nvSpPr>
        <p:spPr/>
        <p:txBody>
          <a:bodyPr/>
          <a:lstStyle/>
          <a:p>
            <a:fld id="{0CB702C1-82EB-4FCC-9F20-7EDDB0675EC7}" type="slidenum">
              <a:rPr lang="it-IT" smtClean="0"/>
              <a:t>‹N›</a:t>
            </a:fld>
            <a:endParaRPr lang="it-IT"/>
          </a:p>
        </p:txBody>
      </p:sp>
    </p:spTree>
    <p:extLst>
      <p:ext uri="{BB962C8B-B14F-4D97-AF65-F5344CB8AC3E}">
        <p14:creationId xmlns:p14="http://schemas.microsoft.com/office/powerpoint/2010/main" val="417308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6BBF69-FF11-B8F5-B4EC-2FB2D964F5B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D51A95F-AC39-23F8-7038-AE91B054147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541AA95-48F7-DD05-AD8A-979E5309701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95CE6A0-726A-F11D-5F36-9D18BD3CDC9C}"/>
              </a:ext>
            </a:extLst>
          </p:cNvPr>
          <p:cNvSpPr>
            <a:spLocks noGrp="1"/>
          </p:cNvSpPr>
          <p:nvPr>
            <p:ph type="dt" sz="half" idx="10"/>
          </p:nvPr>
        </p:nvSpPr>
        <p:spPr/>
        <p:txBody>
          <a:bodyPr/>
          <a:lstStyle/>
          <a:p>
            <a:fld id="{369337AA-EB58-405E-8BB0-343417C8BE3D}" type="datetimeFigureOut">
              <a:rPr lang="it-IT" smtClean="0"/>
              <a:t>06/06/2024</a:t>
            </a:fld>
            <a:endParaRPr lang="it-IT"/>
          </a:p>
        </p:txBody>
      </p:sp>
      <p:sp>
        <p:nvSpPr>
          <p:cNvPr id="6" name="Segnaposto piè di pagina 5">
            <a:extLst>
              <a:ext uri="{FF2B5EF4-FFF2-40B4-BE49-F238E27FC236}">
                <a16:creationId xmlns:a16="http://schemas.microsoft.com/office/drawing/2014/main" id="{5D699A95-BB7A-EC60-2F34-475D51DFC72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22EFC56-07F9-97EA-8C4A-09AB66F39704}"/>
              </a:ext>
            </a:extLst>
          </p:cNvPr>
          <p:cNvSpPr>
            <a:spLocks noGrp="1"/>
          </p:cNvSpPr>
          <p:nvPr>
            <p:ph type="sldNum" sz="quarter" idx="12"/>
          </p:nvPr>
        </p:nvSpPr>
        <p:spPr/>
        <p:txBody>
          <a:bodyPr/>
          <a:lstStyle/>
          <a:p>
            <a:fld id="{0CB702C1-82EB-4FCC-9F20-7EDDB0675EC7}" type="slidenum">
              <a:rPr lang="it-IT" smtClean="0"/>
              <a:t>‹N›</a:t>
            </a:fld>
            <a:endParaRPr lang="it-IT"/>
          </a:p>
        </p:txBody>
      </p:sp>
    </p:spTree>
    <p:extLst>
      <p:ext uri="{BB962C8B-B14F-4D97-AF65-F5344CB8AC3E}">
        <p14:creationId xmlns:p14="http://schemas.microsoft.com/office/powerpoint/2010/main" val="365074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C1DD20-008F-2B91-8EC1-B95E4B07AB9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138F048-3C3F-CFAF-7B53-4F1246532B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97757EF-937A-6671-A541-AB271247A96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FBECAF1-A2E2-E2A3-71E8-CA97BE0A5C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E0B01F3-2C85-13C4-B398-260818AFC9B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21192A0-3D7C-92EF-AD01-E92AB85A4633}"/>
              </a:ext>
            </a:extLst>
          </p:cNvPr>
          <p:cNvSpPr>
            <a:spLocks noGrp="1"/>
          </p:cNvSpPr>
          <p:nvPr>
            <p:ph type="dt" sz="half" idx="10"/>
          </p:nvPr>
        </p:nvSpPr>
        <p:spPr/>
        <p:txBody>
          <a:bodyPr/>
          <a:lstStyle/>
          <a:p>
            <a:fld id="{369337AA-EB58-405E-8BB0-343417C8BE3D}" type="datetimeFigureOut">
              <a:rPr lang="it-IT" smtClean="0"/>
              <a:t>06/06/2024</a:t>
            </a:fld>
            <a:endParaRPr lang="it-IT"/>
          </a:p>
        </p:txBody>
      </p:sp>
      <p:sp>
        <p:nvSpPr>
          <p:cNvPr id="8" name="Segnaposto piè di pagina 7">
            <a:extLst>
              <a:ext uri="{FF2B5EF4-FFF2-40B4-BE49-F238E27FC236}">
                <a16:creationId xmlns:a16="http://schemas.microsoft.com/office/drawing/2014/main" id="{2B430C43-8CEC-B352-14BD-673DE082770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4870A11-40A4-BCE2-00DE-782C375DC4BD}"/>
              </a:ext>
            </a:extLst>
          </p:cNvPr>
          <p:cNvSpPr>
            <a:spLocks noGrp="1"/>
          </p:cNvSpPr>
          <p:nvPr>
            <p:ph type="sldNum" sz="quarter" idx="12"/>
          </p:nvPr>
        </p:nvSpPr>
        <p:spPr/>
        <p:txBody>
          <a:bodyPr/>
          <a:lstStyle/>
          <a:p>
            <a:fld id="{0CB702C1-82EB-4FCC-9F20-7EDDB0675EC7}" type="slidenum">
              <a:rPr lang="it-IT" smtClean="0"/>
              <a:t>‹N›</a:t>
            </a:fld>
            <a:endParaRPr lang="it-IT"/>
          </a:p>
        </p:txBody>
      </p:sp>
    </p:spTree>
    <p:extLst>
      <p:ext uri="{BB962C8B-B14F-4D97-AF65-F5344CB8AC3E}">
        <p14:creationId xmlns:p14="http://schemas.microsoft.com/office/powerpoint/2010/main" val="673449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B914CF-FD8A-0312-5154-38064217FB2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ECD9C17-6E6D-2AE0-BBF8-A7F5B41E4B6C}"/>
              </a:ext>
            </a:extLst>
          </p:cNvPr>
          <p:cNvSpPr>
            <a:spLocks noGrp="1"/>
          </p:cNvSpPr>
          <p:nvPr>
            <p:ph type="dt" sz="half" idx="10"/>
          </p:nvPr>
        </p:nvSpPr>
        <p:spPr/>
        <p:txBody>
          <a:bodyPr/>
          <a:lstStyle/>
          <a:p>
            <a:fld id="{369337AA-EB58-405E-8BB0-343417C8BE3D}" type="datetimeFigureOut">
              <a:rPr lang="it-IT" smtClean="0"/>
              <a:t>06/06/2024</a:t>
            </a:fld>
            <a:endParaRPr lang="it-IT"/>
          </a:p>
        </p:txBody>
      </p:sp>
      <p:sp>
        <p:nvSpPr>
          <p:cNvPr id="4" name="Segnaposto piè di pagina 3">
            <a:extLst>
              <a:ext uri="{FF2B5EF4-FFF2-40B4-BE49-F238E27FC236}">
                <a16:creationId xmlns:a16="http://schemas.microsoft.com/office/drawing/2014/main" id="{7CECA2FA-D4E8-6A7C-A8D3-C052082E89F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555ABAE-A0FB-9BAD-C965-F07436B6ADF6}"/>
              </a:ext>
            </a:extLst>
          </p:cNvPr>
          <p:cNvSpPr>
            <a:spLocks noGrp="1"/>
          </p:cNvSpPr>
          <p:nvPr>
            <p:ph type="sldNum" sz="quarter" idx="12"/>
          </p:nvPr>
        </p:nvSpPr>
        <p:spPr/>
        <p:txBody>
          <a:bodyPr/>
          <a:lstStyle/>
          <a:p>
            <a:fld id="{0CB702C1-82EB-4FCC-9F20-7EDDB0675EC7}" type="slidenum">
              <a:rPr lang="it-IT" smtClean="0"/>
              <a:t>‹N›</a:t>
            </a:fld>
            <a:endParaRPr lang="it-IT"/>
          </a:p>
        </p:txBody>
      </p:sp>
    </p:spTree>
    <p:extLst>
      <p:ext uri="{BB962C8B-B14F-4D97-AF65-F5344CB8AC3E}">
        <p14:creationId xmlns:p14="http://schemas.microsoft.com/office/powerpoint/2010/main" val="119265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C967AAC-1B46-3B2F-BBD9-76FCF8C066B3}"/>
              </a:ext>
            </a:extLst>
          </p:cNvPr>
          <p:cNvSpPr>
            <a:spLocks noGrp="1"/>
          </p:cNvSpPr>
          <p:nvPr>
            <p:ph type="dt" sz="half" idx="10"/>
          </p:nvPr>
        </p:nvSpPr>
        <p:spPr/>
        <p:txBody>
          <a:bodyPr/>
          <a:lstStyle/>
          <a:p>
            <a:fld id="{369337AA-EB58-405E-8BB0-343417C8BE3D}" type="datetimeFigureOut">
              <a:rPr lang="it-IT" smtClean="0"/>
              <a:t>06/06/2024</a:t>
            </a:fld>
            <a:endParaRPr lang="it-IT"/>
          </a:p>
        </p:txBody>
      </p:sp>
      <p:sp>
        <p:nvSpPr>
          <p:cNvPr id="3" name="Segnaposto piè di pagina 2">
            <a:extLst>
              <a:ext uri="{FF2B5EF4-FFF2-40B4-BE49-F238E27FC236}">
                <a16:creationId xmlns:a16="http://schemas.microsoft.com/office/drawing/2014/main" id="{1DD648EA-A829-4E0F-E4EF-6D37DA25DA9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E2F9F33-0A12-9B6F-1D8A-E60C7FF1A55D}"/>
              </a:ext>
            </a:extLst>
          </p:cNvPr>
          <p:cNvSpPr>
            <a:spLocks noGrp="1"/>
          </p:cNvSpPr>
          <p:nvPr>
            <p:ph type="sldNum" sz="quarter" idx="12"/>
          </p:nvPr>
        </p:nvSpPr>
        <p:spPr/>
        <p:txBody>
          <a:bodyPr/>
          <a:lstStyle/>
          <a:p>
            <a:fld id="{0CB702C1-82EB-4FCC-9F20-7EDDB0675EC7}" type="slidenum">
              <a:rPr lang="it-IT" smtClean="0"/>
              <a:t>‹N›</a:t>
            </a:fld>
            <a:endParaRPr lang="it-IT"/>
          </a:p>
        </p:txBody>
      </p:sp>
    </p:spTree>
    <p:extLst>
      <p:ext uri="{BB962C8B-B14F-4D97-AF65-F5344CB8AC3E}">
        <p14:creationId xmlns:p14="http://schemas.microsoft.com/office/powerpoint/2010/main" val="316392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A499D4-96E1-75BD-35AB-F6651B753FF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A283A3C-57D3-9ABE-BD53-6C63BB25E1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C2EC69E-8754-02EF-0A2D-F10F18AFB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43B18B4-18E6-9056-98FC-204364632673}"/>
              </a:ext>
            </a:extLst>
          </p:cNvPr>
          <p:cNvSpPr>
            <a:spLocks noGrp="1"/>
          </p:cNvSpPr>
          <p:nvPr>
            <p:ph type="dt" sz="half" idx="10"/>
          </p:nvPr>
        </p:nvSpPr>
        <p:spPr/>
        <p:txBody>
          <a:bodyPr/>
          <a:lstStyle/>
          <a:p>
            <a:fld id="{369337AA-EB58-405E-8BB0-343417C8BE3D}" type="datetimeFigureOut">
              <a:rPr lang="it-IT" smtClean="0"/>
              <a:t>06/06/2024</a:t>
            </a:fld>
            <a:endParaRPr lang="it-IT"/>
          </a:p>
        </p:txBody>
      </p:sp>
      <p:sp>
        <p:nvSpPr>
          <p:cNvPr id="6" name="Segnaposto piè di pagina 5">
            <a:extLst>
              <a:ext uri="{FF2B5EF4-FFF2-40B4-BE49-F238E27FC236}">
                <a16:creationId xmlns:a16="http://schemas.microsoft.com/office/drawing/2014/main" id="{50B1BD17-2C35-F700-C90F-DE104B4621D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F6F032F-75F5-0AC2-690E-8F0005DD9E16}"/>
              </a:ext>
            </a:extLst>
          </p:cNvPr>
          <p:cNvSpPr>
            <a:spLocks noGrp="1"/>
          </p:cNvSpPr>
          <p:nvPr>
            <p:ph type="sldNum" sz="quarter" idx="12"/>
          </p:nvPr>
        </p:nvSpPr>
        <p:spPr/>
        <p:txBody>
          <a:bodyPr/>
          <a:lstStyle/>
          <a:p>
            <a:fld id="{0CB702C1-82EB-4FCC-9F20-7EDDB0675EC7}" type="slidenum">
              <a:rPr lang="it-IT" smtClean="0"/>
              <a:t>‹N›</a:t>
            </a:fld>
            <a:endParaRPr lang="it-IT"/>
          </a:p>
        </p:txBody>
      </p:sp>
    </p:spTree>
    <p:extLst>
      <p:ext uri="{BB962C8B-B14F-4D97-AF65-F5344CB8AC3E}">
        <p14:creationId xmlns:p14="http://schemas.microsoft.com/office/powerpoint/2010/main" val="375084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1F3961-FF4A-9BC6-43C9-A92A5678BED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AFDF136-EC74-2D5B-9CDD-5C3088C715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196DE20-B0B6-6D9A-CA11-E2423FEC8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E7654E1-C560-BE81-954E-DF08A6EB8763}"/>
              </a:ext>
            </a:extLst>
          </p:cNvPr>
          <p:cNvSpPr>
            <a:spLocks noGrp="1"/>
          </p:cNvSpPr>
          <p:nvPr>
            <p:ph type="dt" sz="half" idx="10"/>
          </p:nvPr>
        </p:nvSpPr>
        <p:spPr/>
        <p:txBody>
          <a:bodyPr/>
          <a:lstStyle/>
          <a:p>
            <a:fld id="{369337AA-EB58-405E-8BB0-343417C8BE3D}" type="datetimeFigureOut">
              <a:rPr lang="it-IT" smtClean="0"/>
              <a:t>06/06/2024</a:t>
            </a:fld>
            <a:endParaRPr lang="it-IT"/>
          </a:p>
        </p:txBody>
      </p:sp>
      <p:sp>
        <p:nvSpPr>
          <p:cNvPr id="6" name="Segnaposto piè di pagina 5">
            <a:extLst>
              <a:ext uri="{FF2B5EF4-FFF2-40B4-BE49-F238E27FC236}">
                <a16:creationId xmlns:a16="http://schemas.microsoft.com/office/drawing/2014/main" id="{9B81FAED-4ABC-B1C6-6E2F-85EA9A2CF8D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95B8CB8-0CC4-602C-ADC5-966A907EF854}"/>
              </a:ext>
            </a:extLst>
          </p:cNvPr>
          <p:cNvSpPr>
            <a:spLocks noGrp="1"/>
          </p:cNvSpPr>
          <p:nvPr>
            <p:ph type="sldNum" sz="quarter" idx="12"/>
          </p:nvPr>
        </p:nvSpPr>
        <p:spPr/>
        <p:txBody>
          <a:bodyPr/>
          <a:lstStyle/>
          <a:p>
            <a:fld id="{0CB702C1-82EB-4FCC-9F20-7EDDB0675EC7}" type="slidenum">
              <a:rPr lang="it-IT" smtClean="0"/>
              <a:t>‹N›</a:t>
            </a:fld>
            <a:endParaRPr lang="it-IT"/>
          </a:p>
        </p:txBody>
      </p:sp>
    </p:spTree>
    <p:extLst>
      <p:ext uri="{BB962C8B-B14F-4D97-AF65-F5344CB8AC3E}">
        <p14:creationId xmlns:p14="http://schemas.microsoft.com/office/powerpoint/2010/main" val="4035836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BF149F9-E5DA-7B39-1E6B-98E9CDA4E4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652B0D9-F71A-6E91-A376-4294F4278B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A31BD68-CB49-30EB-9D80-2327F32598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9337AA-EB58-405E-8BB0-343417C8BE3D}" type="datetimeFigureOut">
              <a:rPr lang="it-IT" smtClean="0"/>
              <a:t>06/06/2024</a:t>
            </a:fld>
            <a:endParaRPr lang="it-IT"/>
          </a:p>
        </p:txBody>
      </p:sp>
      <p:sp>
        <p:nvSpPr>
          <p:cNvPr id="5" name="Segnaposto piè di pagina 4">
            <a:extLst>
              <a:ext uri="{FF2B5EF4-FFF2-40B4-BE49-F238E27FC236}">
                <a16:creationId xmlns:a16="http://schemas.microsoft.com/office/drawing/2014/main" id="{7EB8C83D-05B6-EF83-37A1-9197261CD1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3F65D524-AF4B-4FA3-7BA6-16EBA7B9ED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CB702C1-82EB-4FCC-9F20-7EDDB0675EC7}" type="slidenum">
              <a:rPr lang="it-IT" smtClean="0"/>
              <a:t>‹N›</a:t>
            </a:fld>
            <a:endParaRPr lang="it-IT"/>
          </a:p>
        </p:txBody>
      </p:sp>
    </p:spTree>
    <p:extLst>
      <p:ext uri="{BB962C8B-B14F-4D97-AF65-F5344CB8AC3E}">
        <p14:creationId xmlns:p14="http://schemas.microsoft.com/office/powerpoint/2010/main" val="1885569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81227945@N00/14641302573"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gabipedro.blogspot.com/" TargetMode="External"/><Relationship Id="rId5" Type="http://schemas.openxmlformats.org/officeDocument/2006/relationships/image" Target="../media/image3.jpeg"/><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EC58D5-9409-1B5C-2BE8-A6966E070758}"/>
              </a:ext>
            </a:extLst>
          </p:cNvPr>
          <p:cNvSpPr>
            <a:spLocks noGrp="1"/>
          </p:cNvSpPr>
          <p:nvPr>
            <p:ph type="ctrTitle"/>
          </p:nvPr>
        </p:nvSpPr>
        <p:spPr>
          <a:xfrm>
            <a:off x="1524000" y="1122363"/>
            <a:ext cx="9144000" cy="1007379"/>
          </a:xfrm>
        </p:spPr>
        <p:txBody>
          <a:bodyPr>
            <a:normAutofit fontScale="90000"/>
          </a:bodyPr>
          <a:lstStyle/>
          <a:p>
            <a:r>
              <a:rPr lang="it-IT" sz="5300">
                <a:solidFill>
                  <a:schemeClr val="accent4"/>
                </a:solidFill>
              </a:rPr>
              <a:t>SCUOLA DELL’INFANZIA</a:t>
            </a:r>
            <a:br>
              <a:rPr lang="it-IT"/>
            </a:br>
            <a:endParaRPr lang="it-IT"/>
          </a:p>
        </p:txBody>
      </p:sp>
      <p:sp>
        <p:nvSpPr>
          <p:cNvPr id="3" name="Sottotitolo 2">
            <a:extLst>
              <a:ext uri="{FF2B5EF4-FFF2-40B4-BE49-F238E27FC236}">
                <a16:creationId xmlns:a16="http://schemas.microsoft.com/office/drawing/2014/main" id="{852B0518-ED28-3950-E73A-F1CF85F64084}"/>
              </a:ext>
            </a:extLst>
          </p:cNvPr>
          <p:cNvSpPr>
            <a:spLocks noGrp="1"/>
          </p:cNvSpPr>
          <p:nvPr>
            <p:ph type="subTitle" idx="1"/>
          </p:nvPr>
        </p:nvSpPr>
        <p:spPr>
          <a:xfrm>
            <a:off x="1524000" y="2129742"/>
            <a:ext cx="9144000" cy="2598517"/>
          </a:xfrm>
        </p:spPr>
        <p:txBody>
          <a:bodyPr>
            <a:noAutofit/>
            <a:scene3d>
              <a:camera prst="orthographicFront"/>
              <a:lightRig rig="threePt" dir="t"/>
            </a:scene3d>
            <a:sp3d extrusionH="57150">
              <a:bevelT w="133350" h="69850" prst="angle"/>
            </a:sp3d>
          </a:bodyPr>
          <a:lstStyle/>
          <a:p>
            <a:r>
              <a:rPr lang="it-IT" sz="6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ISTITUTO COMPRENSIVO</a:t>
            </a:r>
          </a:p>
          <a:p>
            <a:r>
              <a:rPr lang="it-IT" sz="88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a:t>
            </a:r>
            <a:r>
              <a:rPr lang="it-IT" sz="8800" b="1">
                <a:ln w="12700" cmpd="sng">
                  <a:solidFill>
                    <a:schemeClr val="accent4"/>
                  </a:solidFill>
                  <a:prstDash val="solid"/>
                </a:ln>
                <a:solidFill>
                  <a:srgbClr val="FF0000"/>
                </a:solidFill>
              </a:rPr>
              <a:t>R</a:t>
            </a:r>
            <a:r>
              <a:rPr lang="it-IT" sz="8800" b="1">
                <a:ln w="12700" cmpd="sng">
                  <a:solidFill>
                    <a:schemeClr val="accent4"/>
                  </a:solidFill>
                  <a:prstDash val="solid"/>
                </a:ln>
                <a:solidFill>
                  <a:srgbClr val="FFFF00"/>
                </a:solidFill>
              </a:rPr>
              <a:t>Z</a:t>
            </a:r>
            <a:r>
              <a:rPr lang="it-IT" sz="88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a:t>
            </a:r>
            <a:r>
              <a:rPr lang="it-IT" sz="8800" b="1">
                <a:ln w="12700" cmpd="sng">
                  <a:solidFill>
                    <a:schemeClr val="accent4"/>
                  </a:solidFill>
                  <a:prstDash val="solid"/>
                </a:ln>
                <a:solidFill>
                  <a:schemeClr val="accent6"/>
                </a:solidFill>
              </a:rPr>
              <a:t>C</a:t>
            </a:r>
            <a:r>
              <a:rPr lang="it-IT" sz="8800" b="1">
                <a:ln w="12700" cmpd="sng">
                  <a:solidFill>
                    <a:schemeClr val="accent4"/>
                  </a:solidFill>
                  <a:prstDash val="solid"/>
                </a:ln>
                <a:solidFill>
                  <a:srgbClr val="FFC000"/>
                </a:solidFill>
              </a:rPr>
              <a:t>H</a:t>
            </a:r>
            <a:r>
              <a:rPr lang="it-IT" sz="88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a:t>
            </a:r>
            <a:r>
              <a:rPr lang="it-IT" sz="8800" b="1">
                <a:ln w="12700" cmpd="sng">
                  <a:solidFill>
                    <a:schemeClr val="accent4"/>
                  </a:solidFill>
                  <a:prstDash val="solid"/>
                </a:ln>
                <a:solidFill>
                  <a:srgbClr val="0070C0"/>
                </a:solidFill>
              </a:rPr>
              <a:t>N</a:t>
            </a:r>
            <a:r>
              <a:rPr lang="it-IT" sz="88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 </a:t>
            </a:r>
            <a:r>
              <a:rPr lang="it-IT" sz="8800" b="1">
                <a:ln w="12700" cmpd="sng">
                  <a:solidFill>
                    <a:schemeClr val="accent4"/>
                  </a:solidFill>
                  <a:prstDash val="solid"/>
                </a:ln>
                <a:solidFill>
                  <a:schemeClr val="accent5">
                    <a:lumMod val="60000"/>
                    <a:lumOff val="40000"/>
                  </a:schemeClr>
                </a:solidFill>
              </a:rPr>
              <a:t>1</a:t>
            </a:r>
          </a:p>
          <a:p>
            <a:endParaRPr lang="it-IT" sz="7200"/>
          </a:p>
        </p:txBody>
      </p:sp>
    </p:spTree>
    <p:extLst>
      <p:ext uri="{BB962C8B-B14F-4D97-AF65-F5344CB8AC3E}">
        <p14:creationId xmlns:p14="http://schemas.microsoft.com/office/powerpoint/2010/main" val="2294878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44">
            <a:extLst>
              <a:ext uri="{FF2B5EF4-FFF2-40B4-BE49-F238E27FC236}">
                <a16:creationId xmlns:a16="http://schemas.microsoft.com/office/drawing/2014/main" id="{FC3D2873-2194-4FB0-BFBA-7E7EEB984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magine 14" descr="Immagine che contiene edificio, muro, testo, finestra&#10;&#10;Descrizione generata automaticamente">
            <a:extLst>
              <a:ext uri="{FF2B5EF4-FFF2-40B4-BE49-F238E27FC236}">
                <a16:creationId xmlns:a16="http://schemas.microsoft.com/office/drawing/2014/main" id="{B838DAE0-31F0-7C59-1E9D-DCB45A63FD61}"/>
              </a:ext>
            </a:extLst>
          </p:cNvPr>
          <p:cNvPicPr>
            <a:picLocks noChangeAspect="1"/>
          </p:cNvPicPr>
          <p:nvPr/>
        </p:nvPicPr>
        <p:blipFill rotWithShape="1">
          <a:blip r:embed="rId2">
            <a:extLst>
              <a:ext uri="{28A0092B-C50C-407E-A947-70E740481C1C}">
                <a14:useLocalDpi xmlns:a14="http://schemas.microsoft.com/office/drawing/2010/main" val="0"/>
              </a:ext>
            </a:extLst>
          </a:blip>
          <a:srcRect l="6284" r="12962" b="4"/>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40" name="Immagine 39" descr="Immagine che contiene testo, edificio, aria aperta, finestra&#10;&#10;Descrizione generata automaticamente">
            <a:extLst>
              <a:ext uri="{FF2B5EF4-FFF2-40B4-BE49-F238E27FC236}">
                <a16:creationId xmlns:a16="http://schemas.microsoft.com/office/drawing/2014/main" id="{CFFF30B6-9FFA-A679-E443-F425190E46E5}"/>
              </a:ext>
            </a:extLst>
          </p:cNvPr>
          <p:cNvPicPr>
            <a:picLocks noChangeAspect="1"/>
          </p:cNvPicPr>
          <p:nvPr/>
        </p:nvPicPr>
        <p:blipFill rotWithShape="1">
          <a:blip r:embed="rId3">
            <a:extLst>
              <a:ext uri="{28A0092B-C50C-407E-A947-70E740481C1C}">
                <a14:useLocalDpi xmlns:a14="http://schemas.microsoft.com/office/drawing/2010/main" val="0"/>
              </a:ext>
            </a:extLst>
          </a:blip>
          <a:srcRect t="35585" b="2465"/>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sp useBgFill="1">
        <p:nvSpPr>
          <p:cNvPr id="63" name="Freeform: Shape 46">
            <a:extLst>
              <a:ext uri="{FF2B5EF4-FFF2-40B4-BE49-F238E27FC236}">
                <a16:creationId xmlns:a16="http://schemas.microsoft.com/office/drawing/2014/main" id="{B228652A-FD81-4A3C-B164-2012BF4EE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7943"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64" name="Freeform: Shape 48">
            <a:extLst>
              <a:ext uri="{FF2B5EF4-FFF2-40B4-BE49-F238E27FC236}">
                <a16:creationId xmlns:a16="http://schemas.microsoft.com/office/drawing/2014/main" id="{FE8F25D8-4980-4C67-9E0C-7BE94C9CB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17310"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ttangolo 11">
            <a:extLst>
              <a:ext uri="{FF2B5EF4-FFF2-40B4-BE49-F238E27FC236}">
                <a16:creationId xmlns:a16="http://schemas.microsoft.com/office/drawing/2014/main" id="{3971C68E-4B2B-9609-838E-CBF7ABA43091}"/>
              </a:ext>
            </a:extLst>
          </p:cNvPr>
          <p:cNvSpPr/>
          <p:nvPr/>
        </p:nvSpPr>
        <p:spPr>
          <a:xfrm>
            <a:off x="318698" y="1188144"/>
            <a:ext cx="5020056" cy="2770632"/>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p>
            <a:pPr>
              <a:lnSpc>
                <a:spcPct val="90000"/>
              </a:lnSpc>
              <a:spcBef>
                <a:spcPct val="0"/>
              </a:spcBef>
              <a:spcAft>
                <a:spcPts val="600"/>
              </a:spcAft>
            </a:pPr>
            <a:r>
              <a:rPr lang="en-US" sz="5400" b="1" kern="1200">
                <a:ln/>
                <a:solidFill>
                  <a:schemeClr val="accent4"/>
                </a:solidFill>
                <a:latin typeface="+mj-lt"/>
                <a:ea typeface="+mj-ea"/>
                <a:cs typeface="+mj-cs"/>
              </a:rPr>
              <a:t>I NOSTRI PLESSI</a:t>
            </a:r>
          </a:p>
        </p:txBody>
      </p:sp>
      <p:sp>
        <p:nvSpPr>
          <p:cNvPr id="66" name="Rectangle 50">
            <a:extLst>
              <a:ext uri="{FF2B5EF4-FFF2-40B4-BE49-F238E27FC236}">
                <a16:creationId xmlns:a16="http://schemas.microsoft.com/office/drawing/2014/main" id="{1A214C69-1234-4E5D-91CD-BEA002042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52">
            <a:extLst>
              <a:ext uri="{FF2B5EF4-FFF2-40B4-BE49-F238E27FC236}">
                <a16:creationId xmlns:a16="http://schemas.microsoft.com/office/drawing/2014/main" id="{F86E49C8-40C0-4E80-BAC0-9A66298F1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magine 2" descr="Immagine che contiene interno, giocattolo, finestra, cartone animato&#10;&#10;Descrizione generata automaticamente">
            <a:extLst>
              <a:ext uri="{FF2B5EF4-FFF2-40B4-BE49-F238E27FC236}">
                <a16:creationId xmlns:a16="http://schemas.microsoft.com/office/drawing/2014/main" id="{0F1B33D4-DA6D-5647-959D-8E6BC42E9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7942" y="3401568"/>
            <a:ext cx="6264057" cy="3456431"/>
          </a:xfrm>
          <a:prstGeom prst="rect">
            <a:avLst/>
          </a:prstGeom>
          <a:ln>
            <a:noFill/>
          </a:ln>
          <a:effectLst>
            <a:softEdge rad="112500"/>
          </a:effectLst>
        </p:spPr>
      </p:pic>
    </p:spTree>
    <p:extLst>
      <p:ext uri="{BB962C8B-B14F-4D97-AF65-F5344CB8AC3E}">
        <p14:creationId xmlns:p14="http://schemas.microsoft.com/office/powerpoint/2010/main" val="534259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CBFBEF-F5D5-6929-CA2B-193ACE410610}"/>
              </a:ext>
            </a:extLst>
          </p:cNvPr>
          <p:cNvSpPr>
            <a:spLocks noGrp="1"/>
          </p:cNvSpPr>
          <p:nvPr>
            <p:ph type="ctrTitle"/>
          </p:nvPr>
        </p:nvSpPr>
        <p:spPr>
          <a:xfrm>
            <a:off x="1524000" y="0"/>
            <a:ext cx="9144000" cy="2697317"/>
          </a:xfrm>
        </p:spPr>
        <p:txBody>
          <a:bodyPr>
            <a:normAutofit/>
          </a:bodyPr>
          <a:lstStyle/>
          <a:p>
            <a:pPr algn="just">
              <a:lnSpc>
                <a:spcPct val="150000"/>
              </a:lnSpc>
            </a:pPr>
            <a:r>
              <a:rPr lang="it-IT" sz="1800" b="0" i="0" dirty="0">
                <a:effectLst/>
                <a:latin typeface="Titillium Web" panose="00000500000000000000" pitchFamily="2" charset="0"/>
              </a:rPr>
              <a:t>La Scuola dell'infanzia di Arzachena, di via Nenni, ha 9 aule, di cui una destinata alla psicomotricità, una biblioteca ed una polifunzionale (dotate di Lim), un giardino e </a:t>
            </a:r>
            <a:r>
              <a:rPr lang="it-IT" sz="1800" dirty="0">
                <a:latin typeface="Titillium Web" panose="00000500000000000000" pitchFamily="2" charset="0"/>
              </a:rPr>
              <a:t>un androne </a:t>
            </a:r>
            <a:r>
              <a:rPr lang="it-IT" sz="1800" b="0" i="0" dirty="0">
                <a:effectLst/>
                <a:latin typeface="Titillium Web" panose="00000500000000000000" pitchFamily="2" charset="0"/>
              </a:rPr>
              <a:t>arredato con giochi</a:t>
            </a:r>
            <a:r>
              <a:rPr lang="it-IT" sz="1800" dirty="0">
                <a:latin typeface="Titillium Web" panose="00000500000000000000" pitchFamily="2" charset="0"/>
              </a:rPr>
              <a:t> e </a:t>
            </a:r>
            <a:r>
              <a:rPr lang="it-IT" sz="1800" b="0" i="0" dirty="0">
                <a:effectLst/>
                <a:latin typeface="Titillium Web" panose="00000500000000000000" pitchFamily="2" charset="0"/>
              </a:rPr>
              <a:t>una sala mensa</a:t>
            </a:r>
            <a:r>
              <a:rPr lang="it-IT" sz="1800" dirty="0">
                <a:latin typeface="Titillium Web" panose="00000500000000000000" pitchFamily="2" charset="0"/>
              </a:rPr>
              <a:t>. Il</a:t>
            </a:r>
            <a:r>
              <a:rPr lang="it-IT" sz="1800" b="0" i="0" dirty="0">
                <a:effectLst/>
                <a:latin typeface="Titillium Web" panose="00000500000000000000" pitchFamily="2" charset="0"/>
              </a:rPr>
              <a:t> servizio mensa è erogato attraverso una cucina che ha sede centrale nell’Istituto comprensivo Arzachena 2.</a:t>
            </a:r>
            <a:endParaRPr lang="it-IT" sz="1800" dirty="0"/>
          </a:p>
        </p:txBody>
      </p:sp>
      <p:sp>
        <p:nvSpPr>
          <p:cNvPr id="3" name="Sottotitolo 2">
            <a:extLst>
              <a:ext uri="{FF2B5EF4-FFF2-40B4-BE49-F238E27FC236}">
                <a16:creationId xmlns:a16="http://schemas.microsoft.com/office/drawing/2014/main" id="{FF37752F-AACB-8642-A1F8-E9A5D0B38D78}"/>
              </a:ext>
            </a:extLst>
          </p:cNvPr>
          <p:cNvSpPr>
            <a:spLocks noGrp="1"/>
          </p:cNvSpPr>
          <p:nvPr>
            <p:ph type="subTitle" idx="1"/>
          </p:nvPr>
        </p:nvSpPr>
        <p:spPr>
          <a:xfrm>
            <a:off x="1524000" y="3028335"/>
            <a:ext cx="9144000" cy="3038167"/>
          </a:xfrm>
        </p:spPr>
        <p:txBody>
          <a:bodyPr>
            <a:normAutofit fontScale="70000" lnSpcReduction="20000"/>
          </a:bodyPr>
          <a:lstStyle/>
          <a:p>
            <a:pPr algn="just">
              <a:lnSpc>
                <a:spcPct val="170000"/>
              </a:lnSpc>
            </a:pPr>
            <a:r>
              <a:rPr lang="it-IT" sz="1900" b="0" i="0" dirty="0">
                <a:effectLst/>
                <a:latin typeface="Titillium Web" panose="00000500000000000000" pitchFamily="2" charset="0"/>
              </a:rPr>
              <a:t> </a:t>
            </a:r>
            <a:r>
              <a:rPr lang="it-IT" sz="2600" b="0" i="0" dirty="0">
                <a:effectLst/>
                <a:latin typeface="Titillium Web" panose="00000500000000000000" pitchFamily="2" charset="0"/>
              </a:rPr>
              <a:t>La scuola dell'Infanzia di San Vincenzo ha 4 aule, di cui una polivalente e ampio giardino; acquisita nel 2020 come scuola pubblica ed è stata progressivamente infrastrutturata. Il servizio mensa è erogato attraverso una cucina in loco.  </a:t>
            </a:r>
          </a:p>
          <a:p>
            <a:pPr algn="just">
              <a:lnSpc>
                <a:spcPct val="170000"/>
              </a:lnSpc>
            </a:pPr>
            <a:r>
              <a:rPr lang="it-IT" sz="2600" b="0" i="0" dirty="0">
                <a:effectLst/>
                <a:latin typeface="Titillium Web" panose="00000500000000000000" pitchFamily="2" charset="0"/>
              </a:rPr>
              <a:t>La scuola dell’Infanzia di Cannigione ha 3 aule di cui una polivalente e un giardino. Il servizio mensa è erogato con la cucina in loco. </a:t>
            </a:r>
            <a:r>
              <a:rPr lang="it-IT" sz="2600" b="0" i="0" dirty="0">
                <a:solidFill>
                  <a:srgbClr val="FFFFFF"/>
                </a:solidFill>
                <a:effectLst/>
                <a:latin typeface="Titillium Web" panose="00000500000000000000" pitchFamily="2" charset="0"/>
              </a:rPr>
              <a:t>e </a:t>
            </a:r>
          </a:p>
          <a:p>
            <a:pPr algn="just">
              <a:lnSpc>
                <a:spcPct val="170000"/>
              </a:lnSpc>
            </a:pPr>
            <a:r>
              <a:rPr lang="it-IT" sz="2200" b="0" i="0" dirty="0">
                <a:solidFill>
                  <a:srgbClr val="FFFFFF"/>
                </a:solidFill>
                <a:effectLst/>
                <a:latin typeface="Titillium Web" panose="00000500000000000000" pitchFamily="2" charset="0"/>
              </a:rPr>
              <a:t>la ampio giardino; è stata acquisita nel 2020 come scuola pubblica ed è </a:t>
            </a:r>
            <a:r>
              <a:rPr lang="it-IT" sz="2000" b="0" i="0" dirty="0">
                <a:solidFill>
                  <a:srgbClr val="FFFFFF"/>
                </a:solidFill>
                <a:effectLst/>
                <a:latin typeface="Titillium Web" panose="00000500000000000000" pitchFamily="2" charset="0"/>
              </a:rPr>
              <a:t>stata progressivamente infrastrutturata</a:t>
            </a:r>
            <a:r>
              <a:rPr lang="it-IT" sz="1200" b="0" i="0" dirty="0">
                <a:solidFill>
                  <a:srgbClr val="FFFFFF"/>
                </a:solidFill>
                <a:effectLst/>
                <a:latin typeface="Titillium Web" panose="00000500000000000000" pitchFamily="2" charset="0"/>
              </a:rPr>
              <a:t>. La scuola dell'Infanzia di Cannigione ha 3 aule, di cui una polivalente, 1 aula mensa e giardino."</a:t>
            </a:r>
            <a:endParaRPr lang="it-IT" sz="1600" dirty="0"/>
          </a:p>
        </p:txBody>
      </p:sp>
    </p:spTree>
    <p:extLst>
      <p:ext uri="{BB962C8B-B14F-4D97-AF65-F5344CB8AC3E}">
        <p14:creationId xmlns:p14="http://schemas.microsoft.com/office/powerpoint/2010/main" val="1408112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83AFD7B-EBDA-F4F5-1894-5C73C1082B85}"/>
              </a:ext>
            </a:extLst>
          </p:cNvPr>
          <p:cNvSpPr txBox="1"/>
          <p:nvPr/>
        </p:nvSpPr>
        <p:spPr>
          <a:xfrm>
            <a:off x="2165364" y="1067286"/>
            <a:ext cx="7511845" cy="1446550"/>
          </a:xfrm>
          <a:prstGeom prst="rect">
            <a:avLst/>
          </a:prstGeom>
          <a:noFill/>
        </p:spPr>
        <p:txBody>
          <a:bodyPr wrap="square" rtlCol="0">
            <a:spAutoFit/>
          </a:bodyPr>
          <a:lstStyle/>
          <a:p>
            <a:pPr algn="ctr"/>
            <a:r>
              <a:rPr lang="it-IT" sz="4000" b="1">
                <a:solidFill>
                  <a:schemeClr val="accent4"/>
                </a:solidFill>
              </a:rPr>
              <a:t>La nostra identità</a:t>
            </a:r>
          </a:p>
          <a:p>
            <a:pPr algn="ctr"/>
            <a:r>
              <a:rPr lang="it-IT" sz="4800" b="1">
                <a:solidFill>
                  <a:srgbClr val="FFC000"/>
                </a:solidFill>
              </a:rPr>
              <a:t>I</a:t>
            </a:r>
            <a:r>
              <a:rPr lang="it-IT" sz="4800" b="1">
                <a:solidFill>
                  <a:srgbClr val="92D050"/>
                </a:solidFill>
              </a:rPr>
              <a:t>L </a:t>
            </a:r>
            <a:r>
              <a:rPr lang="it-IT" sz="4800" b="1">
                <a:solidFill>
                  <a:srgbClr val="00B0F0"/>
                </a:solidFill>
              </a:rPr>
              <a:t>G</a:t>
            </a:r>
            <a:r>
              <a:rPr lang="it-IT" sz="4800" b="1">
                <a:solidFill>
                  <a:schemeClr val="accent5"/>
                </a:solidFill>
              </a:rPr>
              <a:t>I</a:t>
            </a:r>
            <a:r>
              <a:rPr lang="it-IT" sz="4800" b="1">
                <a:solidFill>
                  <a:schemeClr val="accent2"/>
                </a:solidFill>
              </a:rPr>
              <a:t>OC</a:t>
            </a:r>
            <a:r>
              <a:rPr lang="it-IT" sz="4800" b="1">
                <a:solidFill>
                  <a:srgbClr val="00B0F0"/>
                </a:solidFill>
              </a:rPr>
              <a:t>O</a:t>
            </a:r>
            <a:endParaRPr lang="it-IT" sz="4800" b="1">
              <a:solidFill>
                <a:srgbClr val="FFC000"/>
              </a:solidFill>
            </a:endParaRPr>
          </a:p>
        </p:txBody>
      </p:sp>
      <p:sp>
        <p:nvSpPr>
          <p:cNvPr id="4" name="CasellaDiTesto 3">
            <a:extLst>
              <a:ext uri="{FF2B5EF4-FFF2-40B4-BE49-F238E27FC236}">
                <a16:creationId xmlns:a16="http://schemas.microsoft.com/office/drawing/2014/main" id="{51BA8708-AF72-0427-1949-EB099C2D21D0}"/>
              </a:ext>
            </a:extLst>
          </p:cNvPr>
          <p:cNvSpPr txBox="1"/>
          <p:nvPr/>
        </p:nvSpPr>
        <p:spPr>
          <a:xfrm>
            <a:off x="786581" y="2625213"/>
            <a:ext cx="10789120" cy="3376374"/>
          </a:xfrm>
          <a:prstGeom prst="rect">
            <a:avLst/>
          </a:prstGeom>
          <a:noFill/>
        </p:spPr>
        <p:txBody>
          <a:bodyPr wrap="square" rtlCol="0">
            <a:spAutoFit/>
          </a:bodyPr>
          <a:lstStyle/>
          <a:p>
            <a:pPr algn="just">
              <a:lnSpc>
                <a:spcPct val="150000"/>
              </a:lnSpc>
            </a:pPr>
            <a:r>
              <a:rPr lang="it-IT"/>
              <a:t>Il gioco è importante per lo sviluppo intellettuale, perché  contribuisce al benessere cognitivo, fisico, sociale ed emotivo dei bambini e delle bambine. </a:t>
            </a:r>
          </a:p>
          <a:p>
            <a:pPr algn="just">
              <a:lnSpc>
                <a:spcPct val="150000"/>
              </a:lnSpc>
            </a:pPr>
            <a:r>
              <a:rPr lang="it-IT"/>
              <a:t>L’attività ludica è la lente attraverso cui i bambini sperimentano il loro mondo e quello degli altri. Il gioco, in tutte le sue forme, assume una valenza educativa fondamentale nel processo di evoluzione di ogni essere umano, dall’infanzia all’età adulta. Attraverso il gioco i bambini e </a:t>
            </a:r>
            <a:r>
              <a:rPr lang="it-IT" err="1"/>
              <a:t>el</a:t>
            </a:r>
            <a:r>
              <a:rPr lang="it-IT"/>
              <a:t> bambine esprimono la propria identità e sviluppano le proprie conoscenze. Le docenti progettano le loro attività attraverso il gioco, favorendo la crescita del pensiero sistematico e la realizzazione di un «congegno educativo» promuovendo un ambiente di apprendimento sereno e motivante.</a:t>
            </a:r>
          </a:p>
        </p:txBody>
      </p:sp>
    </p:spTree>
    <p:extLst>
      <p:ext uri="{BB962C8B-B14F-4D97-AF65-F5344CB8AC3E}">
        <p14:creationId xmlns:p14="http://schemas.microsoft.com/office/powerpoint/2010/main" val="1395770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C8F076A-1AB0-F654-8698-5249C1904FCE}"/>
              </a:ext>
            </a:extLst>
          </p:cNvPr>
          <p:cNvSpPr txBox="1"/>
          <p:nvPr/>
        </p:nvSpPr>
        <p:spPr>
          <a:xfrm>
            <a:off x="1145795" y="506795"/>
            <a:ext cx="9900410" cy="707886"/>
          </a:xfrm>
          <a:prstGeom prst="rect">
            <a:avLst/>
          </a:prstGeom>
          <a:solidFill>
            <a:schemeClr val="bg1"/>
          </a:solidFill>
        </p:spPr>
        <p:txBody>
          <a:bodyPr wrap="square" rtlCol="0">
            <a:spAutoFit/>
          </a:bodyPr>
          <a:lstStyle/>
          <a:p>
            <a:pPr algn="ctr"/>
            <a:r>
              <a:rPr lang="it-IT" sz="2000" dirty="0"/>
              <a:t>L</a:t>
            </a:r>
            <a:r>
              <a:rPr lang="it-IT" sz="2000" b="1" dirty="0"/>
              <a:t>A NOSTRA GIORNATA</a:t>
            </a:r>
          </a:p>
          <a:p>
            <a:pPr algn="ctr"/>
            <a:r>
              <a:rPr lang="it-IT" sz="2000" dirty="0">
                <a:ln w="22225">
                  <a:solidFill>
                    <a:schemeClr val="accent2"/>
                  </a:solidFill>
                  <a:prstDash val="solid"/>
                </a:ln>
                <a:solidFill>
                  <a:schemeClr val="accent2">
                    <a:lumMod val="40000"/>
                    <a:lumOff val="60000"/>
                  </a:schemeClr>
                </a:solidFill>
              </a:rPr>
              <a:t>Tempo scuola: </a:t>
            </a:r>
            <a:r>
              <a:rPr lang="it-IT" sz="2000" dirty="0">
                <a:ln w="0"/>
                <a:solidFill>
                  <a:schemeClr val="accent1"/>
                </a:solidFill>
                <a:effectLst>
                  <a:outerShdw blurRad="38100" dist="25400" dir="5400000" algn="ctr" rotWithShape="0">
                    <a:srgbClr val="6E747A">
                      <a:alpha val="43000"/>
                    </a:srgbClr>
                  </a:outerShdw>
                </a:effectLst>
              </a:rPr>
              <a:t>orario di funzionamento dal lunedì al venerdì</a:t>
            </a:r>
            <a:endParaRPr lang="it-IT" sz="2000" dirty="0"/>
          </a:p>
        </p:txBody>
      </p:sp>
      <p:sp>
        <p:nvSpPr>
          <p:cNvPr id="4" name="Nuvola 3">
            <a:extLst>
              <a:ext uri="{FF2B5EF4-FFF2-40B4-BE49-F238E27FC236}">
                <a16:creationId xmlns:a16="http://schemas.microsoft.com/office/drawing/2014/main" id="{AE44F75E-202E-5792-882A-37AAF8E8DBDD}"/>
              </a:ext>
            </a:extLst>
          </p:cNvPr>
          <p:cNvSpPr/>
          <p:nvPr/>
        </p:nvSpPr>
        <p:spPr>
          <a:xfrm>
            <a:off x="2337782" y="1558362"/>
            <a:ext cx="8241728" cy="5299638"/>
          </a:xfrm>
          <a:prstGeom prst="cloud">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r>
              <a:rPr lang="it-IT">
                <a:solidFill>
                  <a:srgbClr val="FF0000"/>
                </a:solidFill>
              </a:rPr>
              <a:t>                                  </a:t>
            </a:r>
          </a:p>
          <a:p>
            <a:endParaRPr lang="it-IT">
              <a:solidFill>
                <a:srgbClr val="FF0000"/>
              </a:solidFill>
            </a:endParaRPr>
          </a:p>
          <a:p>
            <a:r>
              <a:rPr lang="it-IT">
                <a:solidFill>
                  <a:schemeClr val="bg1"/>
                </a:solidFill>
              </a:rPr>
              <a:t>                               Plesso via Nenni: </a:t>
            </a:r>
          </a:p>
          <a:p>
            <a:endParaRPr lang="it-IT">
              <a:solidFill>
                <a:schemeClr val="bg1"/>
              </a:solidFill>
            </a:endParaRPr>
          </a:p>
          <a:p>
            <a:pPr marL="285750" indent="-285750">
              <a:buFont typeface="Wingdings" panose="05000000000000000000" pitchFamily="2" charset="2"/>
              <a:buChar char="ü"/>
            </a:pPr>
            <a:r>
              <a:rPr lang="it-IT">
                <a:solidFill>
                  <a:schemeClr val="bg1"/>
                </a:solidFill>
              </a:rPr>
              <a:t>8:05-08:50 ingresso con attività legate all’accoglienza;</a:t>
            </a:r>
          </a:p>
          <a:p>
            <a:pPr marL="285750" indent="-285750">
              <a:buFont typeface="Wingdings" panose="05000000000000000000" pitchFamily="2" charset="2"/>
              <a:buChar char="ü"/>
            </a:pPr>
            <a:r>
              <a:rPr lang="it-IT">
                <a:solidFill>
                  <a:schemeClr val="bg1"/>
                </a:solidFill>
              </a:rPr>
              <a:t>09:00-10:00 attività di routine; </a:t>
            </a:r>
          </a:p>
          <a:p>
            <a:pPr marL="285750" indent="-285750">
              <a:buFont typeface="Wingdings" panose="05000000000000000000" pitchFamily="2" charset="2"/>
              <a:buChar char="ü"/>
            </a:pPr>
            <a:r>
              <a:rPr lang="it-IT">
                <a:solidFill>
                  <a:schemeClr val="bg1"/>
                </a:solidFill>
              </a:rPr>
              <a:t>10:00-11:00 didattica;</a:t>
            </a:r>
          </a:p>
          <a:p>
            <a:pPr marL="285750" indent="-285750">
              <a:buFont typeface="Wingdings" panose="05000000000000000000" pitchFamily="2" charset="2"/>
              <a:buChar char="ü"/>
            </a:pPr>
            <a:r>
              <a:rPr lang="it-IT">
                <a:solidFill>
                  <a:schemeClr val="bg1"/>
                </a:solidFill>
              </a:rPr>
              <a:t> 11:00-11:45 il personale lavora in compresenza; </a:t>
            </a:r>
          </a:p>
          <a:p>
            <a:pPr marL="285750" indent="-285750">
              <a:buFont typeface="Wingdings" panose="05000000000000000000" pitchFamily="2" charset="2"/>
              <a:buChar char="ü"/>
            </a:pPr>
            <a:r>
              <a:rPr lang="it-IT">
                <a:solidFill>
                  <a:schemeClr val="bg1"/>
                </a:solidFill>
              </a:rPr>
              <a:t>12:00 – alle 12:20 attività legate all’igiene;</a:t>
            </a:r>
          </a:p>
          <a:p>
            <a:pPr marL="285750" indent="-285750">
              <a:buFont typeface="Wingdings" panose="05000000000000000000" pitchFamily="2" charset="2"/>
              <a:buChar char="ü"/>
            </a:pPr>
            <a:r>
              <a:rPr lang="it-IT">
                <a:solidFill>
                  <a:schemeClr val="bg1"/>
                </a:solidFill>
              </a:rPr>
              <a:t>12:30-14:00 mensa e dopo mensa; </a:t>
            </a:r>
          </a:p>
          <a:p>
            <a:pPr marL="285750" indent="-285750">
              <a:buFont typeface="Wingdings" panose="05000000000000000000" pitchFamily="2" charset="2"/>
              <a:buChar char="ü"/>
            </a:pPr>
            <a:r>
              <a:rPr lang="it-IT">
                <a:solidFill>
                  <a:schemeClr val="bg1"/>
                </a:solidFill>
              </a:rPr>
              <a:t>14:00-15:30 attività didattica;</a:t>
            </a:r>
          </a:p>
          <a:p>
            <a:pPr marL="285750" indent="-285750">
              <a:buFont typeface="Wingdings" panose="05000000000000000000" pitchFamily="2" charset="2"/>
              <a:buChar char="ü"/>
            </a:pPr>
            <a:r>
              <a:rPr lang="it-IT">
                <a:solidFill>
                  <a:schemeClr val="bg1"/>
                </a:solidFill>
              </a:rPr>
              <a:t> 15:30-16:05 uscita.</a:t>
            </a:r>
          </a:p>
          <a:p>
            <a:pPr marL="285750" indent="-285750">
              <a:buFont typeface="Wingdings" panose="05000000000000000000" pitchFamily="2" charset="2"/>
              <a:buChar char="ü"/>
            </a:pPr>
            <a:r>
              <a:rPr lang="it-IT">
                <a:solidFill>
                  <a:schemeClr val="bg1"/>
                </a:solidFill>
              </a:rPr>
              <a:t>il personale docente lavora in compresenza dalle 11:00 alle 13:00 </a:t>
            </a:r>
          </a:p>
          <a:p>
            <a:pPr marL="285750" indent="-285750" algn="ctr">
              <a:buFont typeface="Wingdings" panose="05000000000000000000" pitchFamily="2" charset="2"/>
              <a:buChar char="ü"/>
            </a:pPr>
            <a:endParaRPr lang="it-IT">
              <a:solidFill>
                <a:srgbClr val="FF0000"/>
              </a:solidFill>
            </a:endParaRPr>
          </a:p>
        </p:txBody>
      </p:sp>
    </p:spTree>
    <p:extLst>
      <p:ext uri="{BB962C8B-B14F-4D97-AF65-F5344CB8AC3E}">
        <p14:creationId xmlns:p14="http://schemas.microsoft.com/office/powerpoint/2010/main" val="3737430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uvola 2">
            <a:extLst>
              <a:ext uri="{FF2B5EF4-FFF2-40B4-BE49-F238E27FC236}">
                <a16:creationId xmlns:a16="http://schemas.microsoft.com/office/drawing/2014/main" id="{01F71EC8-41B2-6F02-491C-D937CB03E4E3}"/>
              </a:ext>
            </a:extLst>
          </p:cNvPr>
          <p:cNvSpPr/>
          <p:nvPr/>
        </p:nvSpPr>
        <p:spPr>
          <a:xfrm>
            <a:off x="1706880" y="762126"/>
            <a:ext cx="9184641" cy="5545267"/>
          </a:xfrm>
          <a:prstGeom prst="cloud">
            <a:avLst/>
          </a:prstGeom>
          <a:solidFill>
            <a:schemeClr val="accent4"/>
          </a:solidFill>
        </p:spPr>
        <p:style>
          <a:lnRef idx="2">
            <a:schemeClr val="accent5"/>
          </a:lnRef>
          <a:fillRef idx="1">
            <a:schemeClr val="lt1"/>
          </a:fillRef>
          <a:effectRef idx="0">
            <a:schemeClr val="accent5"/>
          </a:effectRef>
          <a:fontRef idx="minor">
            <a:schemeClr val="dk1"/>
          </a:fontRef>
        </p:style>
        <p:txBody>
          <a:bodyPr rtlCol="0" anchor="ctr"/>
          <a:lstStyle/>
          <a:p>
            <a:r>
              <a:rPr lang="it-IT">
                <a:solidFill>
                  <a:srgbClr val="FF0000"/>
                </a:solidFill>
              </a:rPr>
              <a:t>                           </a:t>
            </a:r>
          </a:p>
          <a:p>
            <a:r>
              <a:rPr lang="it-IT">
                <a:solidFill>
                  <a:schemeClr val="accent4">
                    <a:lumMod val="20000"/>
                    <a:lumOff val="80000"/>
                  </a:schemeClr>
                </a:solidFill>
              </a:rPr>
              <a:t>                            Plesso San Vincenzo:</a:t>
            </a:r>
          </a:p>
          <a:p>
            <a:endParaRPr lang="it-IT">
              <a:solidFill>
                <a:schemeClr val="accent4">
                  <a:lumMod val="20000"/>
                  <a:lumOff val="80000"/>
                </a:schemeClr>
              </a:solidFill>
            </a:endParaRPr>
          </a:p>
          <a:p>
            <a:pPr marL="285750" indent="-285750">
              <a:buFont typeface="Wingdings" panose="05000000000000000000" pitchFamily="2" charset="2"/>
              <a:buChar char="ü"/>
            </a:pPr>
            <a:r>
              <a:rPr lang="it-IT">
                <a:solidFill>
                  <a:schemeClr val="accent4">
                    <a:lumMod val="20000"/>
                    <a:lumOff val="80000"/>
                  </a:schemeClr>
                </a:solidFill>
              </a:rPr>
              <a:t>8:05-08:50 ingresso con attività legate all’accoglienza;</a:t>
            </a:r>
          </a:p>
          <a:p>
            <a:pPr marL="285750" indent="-285750">
              <a:buFont typeface="Wingdings" panose="05000000000000000000" pitchFamily="2" charset="2"/>
              <a:buChar char="ü"/>
            </a:pPr>
            <a:r>
              <a:rPr lang="it-IT">
                <a:solidFill>
                  <a:schemeClr val="accent4">
                    <a:lumMod val="20000"/>
                    <a:lumOff val="80000"/>
                  </a:schemeClr>
                </a:solidFill>
              </a:rPr>
              <a:t>09:00-10:00 attività di routine; </a:t>
            </a:r>
          </a:p>
          <a:p>
            <a:pPr marL="285750" indent="-285750">
              <a:buFont typeface="Wingdings" panose="05000000000000000000" pitchFamily="2" charset="2"/>
              <a:buChar char="ü"/>
            </a:pPr>
            <a:r>
              <a:rPr lang="it-IT">
                <a:solidFill>
                  <a:schemeClr val="accent4">
                    <a:lumMod val="20000"/>
                    <a:lumOff val="80000"/>
                  </a:schemeClr>
                </a:solidFill>
              </a:rPr>
              <a:t>10:00-11:00 didattica;</a:t>
            </a:r>
          </a:p>
          <a:p>
            <a:pPr marL="285750" indent="-285750">
              <a:buFont typeface="Wingdings" panose="05000000000000000000" pitchFamily="2" charset="2"/>
              <a:buChar char="ü"/>
            </a:pPr>
            <a:r>
              <a:rPr lang="it-IT">
                <a:solidFill>
                  <a:schemeClr val="accent4">
                    <a:lumMod val="20000"/>
                    <a:lumOff val="80000"/>
                  </a:schemeClr>
                </a:solidFill>
              </a:rPr>
              <a:t> 11:00-11:45 il personale lavora in compresenza; </a:t>
            </a:r>
          </a:p>
          <a:p>
            <a:pPr marL="285750" indent="-285750">
              <a:buFont typeface="Wingdings" panose="05000000000000000000" pitchFamily="2" charset="2"/>
              <a:buChar char="ü"/>
            </a:pPr>
            <a:r>
              <a:rPr lang="it-IT">
                <a:solidFill>
                  <a:schemeClr val="accent4">
                    <a:lumMod val="20000"/>
                    <a:lumOff val="80000"/>
                  </a:schemeClr>
                </a:solidFill>
              </a:rPr>
              <a:t>11:45 – alle 12:00 attività legate all’igiene;</a:t>
            </a:r>
          </a:p>
          <a:p>
            <a:pPr marL="285750" indent="-285750">
              <a:buFont typeface="Wingdings" panose="05000000000000000000" pitchFamily="2" charset="2"/>
              <a:buChar char="ü"/>
            </a:pPr>
            <a:r>
              <a:rPr lang="it-IT">
                <a:solidFill>
                  <a:schemeClr val="accent4">
                    <a:lumMod val="20000"/>
                    <a:lumOff val="80000"/>
                  </a:schemeClr>
                </a:solidFill>
              </a:rPr>
              <a:t>12:00-14:00 mensa e dopo mensa; </a:t>
            </a:r>
          </a:p>
          <a:p>
            <a:pPr marL="285750" indent="-285750">
              <a:buFont typeface="Wingdings" panose="05000000000000000000" pitchFamily="2" charset="2"/>
              <a:buChar char="ü"/>
            </a:pPr>
            <a:r>
              <a:rPr lang="it-IT">
                <a:solidFill>
                  <a:schemeClr val="accent4">
                    <a:lumMod val="20000"/>
                    <a:lumOff val="80000"/>
                  </a:schemeClr>
                </a:solidFill>
              </a:rPr>
              <a:t>14:00-15:30 attività didattica;</a:t>
            </a:r>
          </a:p>
          <a:p>
            <a:pPr marL="285750" indent="-285750">
              <a:buFont typeface="Wingdings" panose="05000000000000000000" pitchFamily="2" charset="2"/>
              <a:buChar char="ü"/>
            </a:pPr>
            <a:r>
              <a:rPr lang="it-IT">
                <a:solidFill>
                  <a:schemeClr val="accent4">
                    <a:lumMod val="20000"/>
                    <a:lumOff val="80000"/>
                  </a:schemeClr>
                </a:solidFill>
              </a:rPr>
              <a:t> 15:30-16:05 uscita.</a:t>
            </a:r>
          </a:p>
          <a:p>
            <a:pPr marL="285750" indent="-285750">
              <a:buFont typeface="Wingdings" panose="05000000000000000000" pitchFamily="2" charset="2"/>
              <a:buChar char="ü"/>
            </a:pPr>
            <a:r>
              <a:rPr lang="it-IT">
                <a:solidFill>
                  <a:schemeClr val="accent4">
                    <a:lumMod val="20000"/>
                    <a:lumOff val="80000"/>
                  </a:schemeClr>
                </a:solidFill>
              </a:rPr>
              <a:t>il personale docente lavora in compresenza dalle 11:00 alle 13:00 </a:t>
            </a:r>
          </a:p>
        </p:txBody>
      </p:sp>
    </p:spTree>
    <p:extLst>
      <p:ext uri="{BB962C8B-B14F-4D97-AF65-F5344CB8AC3E}">
        <p14:creationId xmlns:p14="http://schemas.microsoft.com/office/powerpoint/2010/main" val="2855869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uvola 4">
            <a:extLst>
              <a:ext uri="{FF2B5EF4-FFF2-40B4-BE49-F238E27FC236}">
                <a16:creationId xmlns:a16="http://schemas.microsoft.com/office/drawing/2014/main" id="{D5D3A070-5B76-787E-583A-D0D70D61DAA3}"/>
              </a:ext>
            </a:extLst>
          </p:cNvPr>
          <p:cNvSpPr/>
          <p:nvPr/>
        </p:nvSpPr>
        <p:spPr>
          <a:xfrm>
            <a:off x="1757681" y="656366"/>
            <a:ext cx="9093200" cy="5545267"/>
          </a:xfrm>
          <a:prstGeom prst="cloud">
            <a:avLst/>
          </a:prstGeom>
          <a:solidFill>
            <a:schemeClr val="accent6"/>
          </a:solidFill>
        </p:spPr>
        <p:style>
          <a:lnRef idx="2">
            <a:schemeClr val="accent5"/>
          </a:lnRef>
          <a:fillRef idx="1">
            <a:schemeClr val="lt1"/>
          </a:fillRef>
          <a:effectRef idx="0">
            <a:schemeClr val="accent5"/>
          </a:effectRef>
          <a:fontRef idx="minor">
            <a:schemeClr val="dk1"/>
          </a:fontRef>
        </p:style>
        <p:txBody>
          <a:bodyPr rtlCol="0" anchor="ctr"/>
          <a:lstStyle/>
          <a:p>
            <a:r>
              <a:rPr lang="it-IT">
                <a:solidFill>
                  <a:schemeClr val="bg1"/>
                </a:solidFill>
              </a:rPr>
              <a:t>                           </a:t>
            </a:r>
          </a:p>
          <a:p>
            <a:r>
              <a:rPr lang="it-IT">
                <a:solidFill>
                  <a:schemeClr val="bg1"/>
                </a:solidFill>
              </a:rPr>
              <a:t>                            Plesso Cannigione:</a:t>
            </a:r>
          </a:p>
          <a:p>
            <a:endParaRPr lang="it-IT">
              <a:solidFill>
                <a:schemeClr val="bg1"/>
              </a:solidFill>
            </a:endParaRPr>
          </a:p>
          <a:p>
            <a:pPr marL="285750" indent="-285750">
              <a:buFont typeface="Wingdings" panose="05000000000000000000" pitchFamily="2" charset="2"/>
              <a:buChar char="ü"/>
            </a:pPr>
            <a:r>
              <a:rPr lang="it-IT">
                <a:solidFill>
                  <a:schemeClr val="bg1"/>
                </a:solidFill>
              </a:rPr>
              <a:t>8:05-08:50 ingresso con attività legate all’accoglienza;</a:t>
            </a:r>
          </a:p>
          <a:p>
            <a:pPr marL="285750" indent="-285750">
              <a:buFont typeface="Wingdings" panose="05000000000000000000" pitchFamily="2" charset="2"/>
              <a:buChar char="ü"/>
            </a:pPr>
            <a:r>
              <a:rPr lang="it-IT">
                <a:solidFill>
                  <a:schemeClr val="bg1"/>
                </a:solidFill>
              </a:rPr>
              <a:t>09:00-10:00 attività di routine; </a:t>
            </a:r>
          </a:p>
          <a:p>
            <a:pPr marL="285750" indent="-285750">
              <a:buFont typeface="Wingdings" panose="05000000000000000000" pitchFamily="2" charset="2"/>
              <a:buChar char="ü"/>
            </a:pPr>
            <a:r>
              <a:rPr lang="it-IT">
                <a:solidFill>
                  <a:schemeClr val="bg1"/>
                </a:solidFill>
              </a:rPr>
              <a:t>10:00-11:00 didattica;</a:t>
            </a:r>
          </a:p>
          <a:p>
            <a:pPr marL="285750" indent="-285750">
              <a:buFont typeface="Wingdings" panose="05000000000000000000" pitchFamily="2" charset="2"/>
              <a:buChar char="ü"/>
            </a:pPr>
            <a:r>
              <a:rPr lang="it-IT">
                <a:solidFill>
                  <a:schemeClr val="bg1"/>
                </a:solidFill>
              </a:rPr>
              <a:t> 11:00-11:45 il personale lavora in compresenza; </a:t>
            </a:r>
          </a:p>
          <a:p>
            <a:pPr marL="285750" indent="-285750">
              <a:buFont typeface="Wingdings" panose="05000000000000000000" pitchFamily="2" charset="2"/>
              <a:buChar char="ü"/>
            </a:pPr>
            <a:r>
              <a:rPr lang="it-IT">
                <a:solidFill>
                  <a:schemeClr val="bg1"/>
                </a:solidFill>
              </a:rPr>
              <a:t>12:10 – alle 12:30 attività legate all’igiene;</a:t>
            </a:r>
          </a:p>
          <a:p>
            <a:pPr marL="285750" indent="-285750">
              <a:buFont typeface="Wingdings" panose="05000000000000000000" pitchFamily="2" charset="2"/>
              <a:buChar char="ü"/>
            </a:pPr>
            <a:r>
              <a:rPr lang="it-IT">
                <a:solidFill>
                  <a:schemeClr val="bg1"/>
                </a:solidFill>
              </a:rPr>
              <a:t>12:30-14:00 mensa e dopo mensa; </a:t>
            </a:r>
          </a:p>
          <a:p>
            <a:pPr marL="285750" indent="-285750">
              <a:buFont typeface="Wingdings" panose="05000000000000000000" pitchFamily="2" charset="2"/>
              <a:buChar char="ü"/>
            </a:pPr>
            <a:r>
              <a:rPr lang="it-IT">
                <a:solidFill>
                  <a:schemeClr val="bg1"/>
                </a:solidFill>
              </a:rPr>
              <a:t>14:00-15:30 attività didattica;</a:t>
            </a:r>
          </a:p>
          <a:p>
            <a:pPr marL="285750" indent="-285750">
              <a:buFont typeface="Wingdings" panose="05000000000000000000" pitchFamily="2" charset="2"/>
              <a:buChar char="ü"/>
            </a:pPr>
            <a:r>
              <a:rPr lang="it-IT">
                <a:solidFill>
                  <a:schemeClr val="bg1"/>
                </a:solidFill>
              </a:rPr>
              <a:t> 15:30-16:05 uscita.</a:t>
            </a:r>
          </a:p>
          <a:p>
            <a:pPr marL="285750" indent="-285750">
              <a:buFont typeface="Wingdings" panose="05000000000000000000" pitchFamily="2" charset="2"/>
              <a:buChar char="ü"/>
            </a:pPr>
            <a:r>
              <a:rPr lang="it-IT">
                <a:solidFill>
                  <a:schemeClr val="bg1"/>
                </a:solidFill>
              </a:rPr>
              <a:t>il personale docente lavora in compresenza dalle 11:00 alle 13:00 </a:t>
            </a:r>
          </a:p>
        </p:txBody>
      </p:sp>
    </p:spTree>
    <p:extLst>
      <p:ext uri="{BB962C8B-B14F-4D97-AF65-F5344CB8AC3E}">
        <p14:creationId xmlns:p14="http://schemas.microsoft.com/office/powerpoint/2010/main" val="3208302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4FB44C-5A5B-FB7F-1A22-4CB572EB51C0}"/>
              </a:ext>
            </a:extLst>
          </p:cNvPr>
          <p:cNvSpPr/>
          <p:nvPr/>
        </p:nvSpPr>
        <p:spPr>
          <a:xfrm rot="10394790" flipH="1" flipV="1">
            <a:off x="2992952" y="2793392"/>
            <a:ext cx="3965173" cy="1754326"/>
          </a:xfrm>
          <a:prstGeom prst="rect">
            <a:avLst/>
          </a:prstGeom>
          <a:noFill/>
        </p:spPr>
        <p:txBody>
          <a:bodyPr wrap="square" lIns="91440" tIns="45720" rIns="91440" bIns="45720">
            <a:spAutoFit/>
          </a:bodyPr>
          <a:lstStyle/>
          <a:p>
            <a:pPr algn="ctr"/>
            <a:r>
              <a:rPr lang="it-IT"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 NOSTRI PROGETTI</a:t>
            </a:r>
          </a:p>
        </p:txBody>
      </p:sp>
      <p:sp>
        <p:nvSpPr>
          <p:cNvPr id="5" name="Esplosione: 8 punte 4">
            <a:extLst>
              <a:ext uri="{FF2B5EF4-FFF2-40B4-BE49-F238E27FC236}">
                <a16:creationId xmlns:a16="http://schemas.microsoft.com/office/drawing/2014/main" id="{99A086C6-6DA2-53C7-764D-CBD953F295C3}"/>
              </a:ext>
            </a:extLst>
          </p:cNvPr>
          <p:cNvSpPr/>
          <p:nvPr/>
        </p:nvSpPr>
        <p:spPr>
          <a:xfrm>
            <a:off x="979088" y="0"/>
            <a:ext cx="3789680" cy="3657600"/>
          </a:xfrm>
          <a:prstGeom prst="irregularSeal1">
            <a:avLst/>
          </a:prstGeom>
          <a:solidFill>
            <a:schemeClr val="accent2"/>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it-IT"/>
              <a:t>PROGETTO DI EDUCAZIONE ALIMENTARE</a:t>
            </a:r>
          </a:p>
        </p:txBody>
      </p:sp>
      <p:sp>
        <p:nvSpPr>
          <p:cNvPr id="6" name="Esplosione: 8 punte 5">
            <a:extLst>
              <a:ext uri="{FF2B5EF4-FFF2-40B4-BE49-F238E27FC236}">
                <a16:creationId xmlns:a16="http://schemas.microsoft.com/office/drawing/2014/main" id="{FC7297CA-565D-F60D-6CA8-E1903C8BD0C7}"/>
              </a:ext>
            </a:extLst>
          </p:cNvPr>
          <p:cNvSpPr/>
          <p:nvPr/>
        </p:nvSpPr>
        <p:spPr>
          <a:xfrm>
            <a:off x="436880" y="3560004"/>
            <a:ext cx="2794000" cy="2932236"/>
          </a:xfrm>
          <a:prstGeom prst="irregularSeal1">
            <a:avLst/>
          </a:prstGeom>
          <a:solidFill>
            <a:schemeClr val="accent4"/>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it-IT"/>
              <a:t>PROGETTO DI LINGUA INGLESE</a:t>
            </a:r>
          </a:p>
        </p:txBody>
      </p:sp>
      <p:sp>
        <p:nvSpPr>
          <p:cNvPr id="7" name="Esplosione: 8 punte 6">
            <a:extLst>
              <a:ext uri="{FF2B5EF4-FFF2-40B4-BE49-F238E27FC236}">
                <a16:creationId xmlns:a16="http://schemas.microsoft.com/office/drawing/2014/main" id="{6FB67182-D281-E35A-ED20-708A8C4802C9}"/>
              </a:ext>
            </a:extLst>
          </p:cNvPr>
          <p:cNvSpPr/>
          <p:nvPr/>
        </p:nvSpPr>
        <p:spPr>
          <a:xfrm rot="20815066">
            <a:off x="4726923" y="3938276"/>
            <a:ext cx="3776733" cy="2517847"/>
          </a:xfrm>
          <a:prstGeom prst="irregularSeal1">
            <a:avLst/>
          </a:prstGeom>
          <a:solidFill>
            <a:srgbClr val="92D05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it-IT"/>
              <a:t>PROGETTO </a:t>
            </a:r>
          </a:p>
          <a:p>
            <a:pPr algn="ctr"/>
            <a:r>
              <a:rPr lang="it-IT"/>
              <a:t>O_6</a:t>
            </a:r>
          </a:p>
        </p:txBody>
      </p:sp>
      <p:sp>
        <p:nvSpPr>
          <p:cNvPr id="8" name="Esplosione: 8 punte 7">
            <a:extLst>
              <a:ext uri="{FF2B5EF4-FFF2-40B4-BE49-F238E27FC236}">
                <a16:creationId xmlns:a16="http://schemas.microsoft.com/office/drawing/2014/main" id="{0D926DF3-50D6-75B7-BE05-10FA7BCEA08C}"/>
              </a:ext>
            </a:extLst>
          </p:cNvPr>
          <p:cNvSpPr/>
          <p:nvPr/>
        </p:nvSpPr>
        <p:spPr>
          <a:xfrm rot="494130">
            <a:off x="6302100" y="156007"/>
            <a:ext cx="3778110" cy="3149645"/>
          </a:xfrm>
          <a:prstGeom prst="irregularSeal1">
            <a:avLst/>
          </a:prstGeom>
          <a:solidFill>
            <a:srgbClr val="FF00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it-IT" dirty="0"/>
              <a:t>PROGETTO DI EDUCAZIONE CREATIVA</a:t>
            </a:r>
          </a:p>
        </p:txBody>
      </p:sp>
      <p:sp>
        <p:nvSpPr>
          <p:cNvPr id="9" name="Esplosione: 8 punte 8">
            <a:extLst>
              <a:ext uri="{FF2B5EF4-FFF2-40B4-BE49-F238E27FC236}">
                <a16:creationId xmlns:a16="http://schemas.microsoft.com/office/drawing/2014/main" id="{A79D27B3-2FDB-4BB6-10A7-22E4D199687A}"/>
              </a:ext>
            </a:extLst>
          </p:cNvPr>
          <p:cNvSpPr/>
          <p:nvPr/>
        </p:nvSpPr>
        <p:spPr>
          <a:xfrm>
            <a:off x="8634943" y="2176041"/>
            <a:ext cx="3321015" cy="3658351"/>
          </a:xfrm>
          <a:prstGeom prst="irregularSeal1">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it-IT" dirty="0"/>
              <a:t>PROGETTO CONTINUITÀ E ORIENTAMENTO</a:t>
            </a:r>
          </a:p>
        </p:txBody>
      </p:sp>
    </p:spTree>
    <p:extLst>
      <p:ext uri="{BB962C8B-B14F-4D97-AF65-F5344CB8AC3E}">
        <p14:creationId xmlns:p14="http://schemas.microsoft.com/office/powerpoint/2010/main" val="1468323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B4BF33B-D153-F6DA-E726-228FF77389FD}"/>
              </a:ext>
            </a:extLst>
          </p:cNvPr>
          <p:cNvSpPr txBox="1"/>
          <p:nvPr/>
        </p:nvSpPr>
        <p:spPr>
          <a:xfrm>
            <a:off x="714805" y="-95045"/>
            <a:ext cx="9805711" cy="6093976"/>
          </a:xfrm>
          <a:prstGeom prst="rect">
            <a:avLst/>
          </a:prstGeom>
          <a:noFill/>
        </p:spPr>
        <p:txBody>
          <a:bodyPr wrap="square" rtlCol="0">
            <a:spAutoFit/>
          </a:bodyPr>
          <a:lstStyle/>
          <a:p>
            <a:pPr algn="just"/>
            <a:r>
              <a:rPr lang="it-IT" sz="2400" b="1" dirty="0">
                <a:solidFill>
                  <a:schemeClr val="accent5">
                    <a:lumMod val="60000"/>
                    <a:lumOff val="40000"/>
                  </a:schemeClr>
                </a:solidFill>
              </a:rPr>
              <a:t>La Scuola dell’Infanzia segue i Progetti del Piano di Miglioramento dell’Istituto che punta a coinvolgere tutta la comunità scolastica e si basa sulla dimensione didattica e sulla dimensione organizzativa gestionale. </a:t>
            </a:r>
          </a:p>
          <a:p>
            <a:pPr algn="just"/>
            <a:endParaRPr lang="it-IT" sz="2400" b="1" dirty="0">
              <a:solidFill>
                <a:srgbClr val="0070C0"/>
              </a:solidFill>
            </a:endParaRPr>
          </a:p>
          <a:p>
            <a:pPr marL="342900" indent="-342900" algn="just">
              <a:buFont typeface="Arial" panose="020B0604020202020204" pitchFamily="34" charset="0"/>
              <a:buChar char="•"/>
            </a:pPr>
            <a:r>
              <a:rPr lang="it-IT" b="1" dirty="0">
                <a:solidFill>
                  <a:schemeClr val="accent2">
                    <a:lumMod val="75000"/>
                  </a:schemeClr>
                </a:solidFill>
              </a:rPr>
              <a:t>Progetto di educazione alimentare:</a:t>
            </a:r>
            <a:r>
              <a:rPr lang="it-IT" dirty="0">
                <a:solidFill>
                  <a:srgbClr val="0070C0"/>
                </a:solidFill>
              </a:rPr>
              <a:t> l’obiettivo del progetto è di promuovere una cultura e una consapevolezza alimentare, attraverso un approccio che coinvolga la Scuola come protagonista. Il progetto prevede la partecipazione e il coinvolgimento attivo delle famiglie per far riacquistare alle stesse l’importanza della giusta e corretta alimentazione.</a:t>
            </a:r>
          </a:p>
          <a:p>
            <a:pPr marL="342900" indent="-342900" algn="just">
              <a:buFont typeface="Arial" panose="020B0604020202020204" pitchFamily="34" charset="0"/>
              <a:buChar char="•"/>
            </a:pPr>
            <a:endParaRPr lang="it-IT" dirty="0">
              <a:solidFill>
                <a:srgbClr val="0070C0"/>
              </a:solidFill>
            </a:endParaRPr>
          </a:p>
          <a:p>
            <a:pPr marL="342900" indent="-342900" algn="just">
              <a:buFont typeface="Arial" panose="020B0604020202020204" pitchFamily="34" charset="0"/>
              <a:buChar char="•"/>
            </a:pPr>
            <a:r>
              <a:rPr lang="it-IT" b="1" dirty="0">
                <a:solidFill>
                  <a:schemeClr val="accent2">
                    <a:lumMod val="75000"/>
                  </a:schemeClr>
                </a:solidFill>
              </a:rPr>
              <a:t>Progetto lingua Inglese: </a:t>
            </a:r>
            <a:r>
              <a:rPr lang="it-IT" dirty="0">
                <a:solidFill>
                  <a:srgbClr val="0070C0"/>
                </a:solidFill>
              </a:rPr>
              <a:t>ha l’obiettivo di consentire ai bambini e nelle bambine in età prescolare di familiarizzare con una seconda lingua, divertendosi e aprendosi ad una realtà europea sempre più multilingue.</a:t>
            </a:r>
          </a:p>
          <a:p>
            <a:pPr marL="342900" indent="-342900" algn="just">
              <a:buFont typeface="Arial" panose="020B0604020202020204" pitchFamily="34" charset="0"/>
              <a:buChar char="•"/>
            </a:pPr>
            <a:endParaRPr lang="it-IT" dirty="0">
              <a:solidFill>
                <a:srgbClr val="0070C0"/>
              </a:solidFill>
            </a:endParaRPr>
          </a:p>
          <a:p>
            <a:pPr marL="342900" indent="-342900" algn="just">
              <a:buFont typeface="Arial" panose="020B0604020202020204" pitchFamily="34" charset="0"/>
              <a:buChar char="•"/>
            </a:pPr>
            <a:r>
              <a:rPr lang="it-IT" b="1" dirty="0">
                <a:solidFill>
                  <a:schemeClr val="accent2">
                    <a:lumMod val="75000"/>
                  </a:schemeClr>
                </a:solidFill>
              </a:rPr>
              <a:t>Progetto 0_6: </a:t>
            </a:r>
            <a:r>
              <a:rPr lang="it-IT" dirty="0">
                <a:solidFill>
                  <a:srgbClr val="0070C0"/>
                </a:solidFill>
              </a:rPr>
              <a:t>mira a promuovere la continuità del percorso educativo e scolastico, ridurre gli svantaggi culturali, sociali e relazionali, promuovendo la piena inclusione di tutti i bambini.</a:t>
            </a:r>
          </a:p>
          <a:p>
            <a:pPr marL="342900" indent="-342900" algn="just">
              <a:buFont typeface="Arial" panose="020B0604020202020204" pitchFamily="34" charset="0"/>
              <a:buChar char="•"/>
            </a:pPr>
            <a:endParaRPr lang="it-IT" dirty="0">
              <a:solidFill>
                <a:srgbClr val="0070C0"/>
              </a:solidFill>
            </a:endParaRPr>
          </a:p>
          <a:p>
            <a:pPr marL="342900" indent="-342900" algn="just">
              <a:buFont typeface="Arial" panose="020B0604020202020204" pitchFamily="34" charset="0"/>
              <a:buChar char="•"/>
            </a:pPr>
            <a:r>
              <a:rPr lang="it-IT" b="1" dirty="0">
                <a:solidFill>
                  <a:schemeClr val="accent2">
                    <a:lumMod val="75000"/>
                  </a:schemeClr>
                </a:solidFill>
              </a:rPr>
              <a:t>Progetto educazione creativa «Altisensi»: </a:t>
            </a:r>
            <a:r>
              <a:rPr lang="it-IT" dirty="0">
                <a:solidFill>
                  <a:srgbClr val="0070C0"/>
                </a:solidFill>
              </a:rPr>
              <a:t>finalizzato allo sviluppo di un’attitudine creativa, critica, autonoma e cooperativa di pensiero e azione, per una mente creativa e flessibile, aperta a nuove conoscenze. </a:t>
            </a:r>
          </a:p>
        </p:txBody>
      </p:sp>
    </p:spTree>
    <p:extLst>
      <p:ext uri="{BB962C8B-B14F-4D97-AF65-F5344CB8AC3E}">
        <p14:creationId xmlns:p14="http://schemas.microsoft.com/office/powerpoint/2010/main" val="1254141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2A7E115-E71C-8101-82A7-649D26D8BDBC}"/>
              </a:ext>
            </a:extLst>
          </p:cNvPr>
          <p:cNvSpPr txBox="1"/>
          <p:nvPr/>
        </p:nvSpPr>
        <p:spPr>
          <a:xfrm>
            <a:off x="943896" y="128096"/>
            <a:ext cx="10854813" cy="660180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it-IT" b="1" dirty="0">
                <a:solidFill>
                  <a:schemeClr val="accent2">
                    <a:lumMod val="75000"/>
                  </a:schemeClr>
                </a:solidFill>
              </a:rPr>
              <a:t>Progetto continuità: </a:t>
            </a:r>
            <a:r>
              <a:rPr lang="it-IT" dirty="0">
                <a:solidFill>
                  <a:srgbClr val="0070C0"/>
                </a:solidFill>
              </a:rPr>
              <a:t>mira a supportare i  bambini e le bambine in questo approccio con la scuola primaria, mettendola a contatto con gli ambienti fisici in cui andrà a operare con in segnanti e un metodo di lavoro sempre più intenso e produttivo. Il passaggio tra un ordine di scuola e l’altro rappresenta un momento molto importante per tutti gli alunni ed è necessario rendere questo processo il più sereno possibile. </a:t>
            </a:r>
          </a:p>
          <a:p>
            <a:pPr marL="285750" indent="-285750" algn="just">
              <a:buFont typeface="Arial" panose="020B0604020202020204" pitchFamily="34" charset="0"/>
              <a:buChar char="•"/>
            </a:pPr>
            <a:endParaRPr lang="it-IT" b="1" dirty="0">
              <a:solidFill>
                <a:srgbClr val="0070C0"/>
              </a:solidFill>
            </a:endParaRPr>
          </a:p>
          <a:p>
            <a:pPr marL="285750" indent="-285750" algn="just">
              <a:buFont typeface="Arial" panose="020B0604020202020204" pitchFamily="34" charset="0"/>
              <a:buChar char="•"/>
            </a:pPr>
            <a:endParaRPr lang="it-IT" b="1" dirty="0">
              <a:solidFill>
                <a:srgbClr val="0070C0"/>
              </a:solidFill>
            </a:endParaRPr>
          </a:p>
          <a:p>
            <a:pPr algn="just">
              <a:lnSpc>
                <a:spcPct val="150000"/>
              </a:lnSpc>
            </a:pPr>
            <a:r>
              <a:rPr lang="it-IT" b="1" dirty="0">
                <a:solidFill>
                  <a:schemeClr val="accent5"/>
                </a:solidFill>
              </a:rPr>
              <a:t>Per l’anno scolastico 2024/2025 si prevede di attuare azioni mirate al potenziamento di competenze specifiche per affrontare le criticità emerse. In particolare si intende promuovere il miglioramento delle competenze digitali e linguistiche di tutto il personale al fine di incrementare l’offerta formativa e rendere l’inglese curricolare: </a:t>
            </a:r>
          </a:p>
          <a:p>
            <a:pPr marL="285750" indent="-285750" algn="just">
              <a:lnSpc>
                <a:spcPct val="150000"/>
              </a:lnSpc>
              <a:buFont typeface="Arial" panose="020B0604020202020204" pitchFamily="34" charset="0"/>
              <a:buChar char="•"/>
            </a:pPr>
            <a:r>
              <a:rPr lang="it-IT" b="1" dirty="0">
                <a:solidFill>
                  <a:schemeClr val="accent5"/>
                </a:solidFill>
              </a:rPr>
              <a:t>Progetto di robotica e cooding;</a:t>
            </a:r>
          </a:p>
          <a:p>
            <a:pPr marL="285750" indent="-285750" algn="just">
              <a:lnSpc>
                <a:spcPct val="150000"/>
              </a:lnSpc>
              <a:buFont typeface="Arial" panose="020B0604020202020204" pitchFamily="34" charset="0"/>
              <a:buChar char="•"/>
            </a:pPr>
            <a:r>
              <a:rPr lang="it-IT" b="1" dirty="0">
                <a:solidFill>
                  <a:schemeClr val="accent5"/>
                </a:solidFill>
              </a:rPr>
              <a:t>Progetto musicale;</a:t>
            </a:r>
          </a:p>
          <a:p>
            <a:pPr marL="285750" indent="-285750" algn="just">
              <a:lnSpc>
                <a:spcPct val="150000"/>
              </a:lnSpc>
              <a:buFont typeface="Arial" panose="020B0604020202020204" pitchFamily="34" charset="0"/>
              <a:buChar char="•"/>
            </a:pPr>
            <a:r>
              <a:rPr lang="it-IT" b="1" dirty="0">
                <a:solidFill>
                  <a:schemeClr val="accent5"/>
                </a:solidFill>
              </a:rPr>
              <a:t>Progetto educazione alimentare;</a:t>
            </a:r>
          </a:p>
          <a:p>
            <a:pPr marL="285750" indent="-285750" algn="just">
              <a:lnSpc>
                <a:spcPct val="150000"/>
              </a:lnSpc>
              <a:buFont typeface="Arial" panose="020B0604020202020204" pitchFamily="34" charset="0"/>
              <a:buChar char="•"/>
            </a:pPr>
            <a:r>
              <a:rPr lang="it-IT" b="1" dirty="0">
                <a:solidFill>
                  <a:schemeClr val="accent5"/>
                </a:solidFill>
              </a:rPr>
              <a:t>Progetto di lingua inglese.</a:t>
            </a:r>
          </a:p>
          <a:p>
            <a:pPr marL="285750" indent="-285750" algn="just">
              <a:buFont typeface="Arial" panose="020B0604020202020204" pitchFamily="34" charset="0"/>
              <a:buChar char="•"/>
            </a:pPr>
            <a:endParaRPr lang="it-IT" b="1" dirty="0">
              <a:solidFill>
                <a:srgbClr val="0070C0"/>
              </a:solidFill>
            </a:endParaRPr>
          </a:p>
          <a:p>
            <a:pPr marL="285750" indent="-285750" algn="just">
              <a:buFont typeface="Arial" panose="020B0604020202020204" pitchFamily="34" charset="0"/>
              <a:buChar char="•"/>
            </a:pPr>
            <a:endParaRPr lang="it-IT" b="1" dirty="0">
              <a:solidFill>
                <a:srgbClr val="0070C0"/>
              </a:solidFill>
            </a:endParaRPr>
          </a:p>
        </p:txBody>
      </p:sp>
    </p:spTree>
    <p:extLst>
      <p:ext uri="{BB962C8B-B14F-4D97-AF65-F5344CB8AC3E}">
        <p14:creationId xmlns:p14="http://schemas.microsoft.com/office/powerpoint/2010/main" val="3617756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BA0AD1-5236-34EA-2CFF-48682F7B537A}"/>
              </a:ext>
            </a:extLst>
          </p:cNvPr>
          <p:cNvSpPr>
            <a:spLocks noGrp="1"/>
          </p:cNvSpPr>
          <p:nvPr>
            <p:ph type="title"/>
          </p:nvPr>
        </p:nvSpPr>
        <p:spPr/>
        <p:txBody>
          <a:bodyPr/>
          <a:lstStyle/>
          <a:p>
            <a:pPr algn="ctr"/>
            <a:r>
              <a:rPr lang="it-IT">
                <a:solidFill>
                  <a:srgbClr val="FFC000"/>
                </a:solidFill>
              </a:rPr>
              <a:t>Piano nazionale scuola digitale</a:t>
            </a:r>
            <a:br>
              <a:rPr lang="it-IT"/>
            </a:br>
            <a:endParaRPr lang="it-IT"/>
          </a:p>
        </p:txBody>
      </p:sp>
      <p:sp>
        <p:nvSpPr>
          <p:cNvPr id="3" name="Segnaposto contenuto 2">
            <a:extLst>
              <a:ext uri="{FF2B5EF4-FFF2-40B4-BE49-F238E27FC236}">
                <a16:creationId xmlns:a16="http://schemas.microsoft.com/office/drawing/2014/main" id="{8CFB5575-EDCE-FF72-64C0-5817A3F64608}"/>
              </a:ext>
            </a:extLst>
          </p:cNvPr>
          <p:cNvSpPr>
            <a:spLocks noGrp="1"/>
          </p:cNvSpPr>
          <p:nvPr>
            <p:ph idx="1"/>
          </p:nvPr>
        </p:nvSpPr>
        <p:spPr>
          <a:xfrm>
            <a:off x="648929" y="1071716"/>
            <a:ext cx="10704871" cy="5105247"/>
          </a:xfrm>
        </p:spPr>
        <p:txBody>
          <a:bodyPr>
            <a:noAutofit/>
          </a:bodyPr>
          <a:lstStyle/>
          <a:p>
            <a:pPr algn="just">
              <a:lnSpc>
                <a:spcPct val="170000"/>
              </a:lnSpc>
            </a:pPr>
            <a:r>
              <a:rPr lang="it-IT" sz="1800" dirty="0"/>
              <a:t>Il Piano Nazionale Scuola Digitale è stato ideato dal Ministero della Pubblica Istruzione nell’ambito della riforma della scuola (L.107 del 13 luglio 2015) con l’intento di adeguare il sistema scolastico italiano alla forte connotazione digitale che sta caratterizzando e cambiando in modo veloce la società attuale. Il progetto è quello di rendere la scuola protagonista del cambiamento della società. Il digitale non è da confondersi con l’attrezzatura informatica, ma è piuttosto un approccio culturale che si ripercuote sui metodi di insegnamento e apprendimento, che garantisce una svolta innovativa dal punto di vista didattico e metodologico, necessario per valorizzare le competenze digitali intese come la capacità di svolgere in senso pedagogico l’uso delle tecnologie.  </a:t>
            </a:r>
          </a:p>
          <a:p>
            <a:pPr algn="just">
              <a:lnSpc>
                <a:spcPct val="170000"/>
              </a:lnSpc>
            </a:pPr>
            <a:r>
              <a:rPr lang="it-IT" sz="1800" dirty="0"/>
              <a:t>Sia la scuola dell’infanzia di via Nenni, che quella di S. Vincenzo e Cannigione, sono dotate di LIM (lavagna interattiva multimediale), pc, tablet, programma interattivo per bambini di robotica «</a:t>
            </a:r>
            <a:r>
              <a:rPr lang="it-IT" sz="1800" dirty="0" err="1"/>
              <a:t>Pingu</a:t>
            </a:r>
            <a:r>
              <a:rPr lang="it-IT" sz="1800" dirty="0"/>
              <a:t>».</a:t>
            </a:r>
          </a:p>
        </p:txBody>
      </p:sp>
    </p:spTree>
    <p:extLst>
      <p:ext uri="{BB962C8B-B14F-4D97-AF65-F5344CB8AC3E}">
        <p14:creationId xmlns:p14="http://schemas.microsoft.com/office/powerpoint/2010/main" val="258284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9577DB-F40E-7760-FAD6-3F5597D490C5}"/>
              </a:ext>
            </a:extLst>
          </p:cNvPr>
          <p:cNvSpPr>
            <a:spLocks noGrp="1"/>
          </p:cNvSpPr>
          <p:nvPr>
            <p:ph type="title"/>
          </p:nvPr>
        </p:nvSpPr>
        <p:spPr/>
        <p:txBody>
          <a:bodyPr/>
          <a:lstStyle/>
          <a:p>
            <a:pPr algn="ctr"/>
            <a:r>
              <a:rPr lang="it-IT">
                <a:solidFill>
                  <a:srgbClr val="00B050"/>
                </a:solidFill>
              </a:rPr>
              <a:t>INDICE</a:t>
            </a:r>
            <a:br>
              <a:rPr lang="it-IT"/>
            </a:br>
            <a:endParaRPr lang="it-IT"/>
          </a:p>
        </p:txBody>
      </p:sp>
      <p:sp>
        <p:nvSpPr>
          <p:cNvPr id="3" name="Segnaposto contenuto 2">
            <a:extLst>
              <a:ext uri="{FF2B5EF4-FFF2-40B4-BE49-F238E27FC236}">
                <a16:creationId xmlns:a16="http://schemas.microsoft.com/office/drawing/2014/main" id="{E49D1076-3371-4AA3-F6B7-B21D1E6D809F}"/>
              </a:ext>
            </a:extLst>
          </p:cNvPr>
          <p:cNvSpPr>
            <a:spLocks noGrp="1"/>
          </p:cNvSpPr>
          <p:nvPr>
            <p:ph idx="1"/>
          </p:nvPr>
        </p:nvSpPr>
        <p:spPr>
          <a:xfrm>
            <a:off x="838200" y="1170039"/>
            <a:ext cx="10515600" cy="5006924"/>
          </a:xfrm>
        </p:spPr>
        <p:txBody>
          <a:bodyPr>
            <a:normAutofit lnSpcReduction="10000"/>
          </a:bodyPr>
          <a:lstStyle/>
          <a:p>
            <a:pPr algn="just"/>
            <a:r>
              <a:rPr lang="it-IT" sz="2200" dirty="0"/>
              <a:t>Analisi del contesto: scuola e territorio;</a:t>
            </a:r>
          </a:p>
          <a:p>
            <a:pPr algn="just"/>
            <a:r>
              <a:rPr lang="it-IT" sz="2200" dirty="0"/>
              <a:t>Offerta formativa: finalità della Scuola dell’Infanzia;</a:t>
            </a:r>
          </a:p>
          <a:p>
            <a:pPr algn="just">
              <a:lnSpc>
                <a:spcPct val="150000"/>
              </a:lnSpc>
            </a:pPr>
            <a:r>
              <a:rPr lang="it-IT" sz="2200" dirty="0"/>
              <a:t>Indicazioni nazionali e Nuovi Scenari: Campi di esperienza, competenze chiave europee e competenze di cittadinanza, valutazione;</a:t>
            </a:r>
          </a:p>
          <a:p>
            <a:pPr algn="just"/>
            <a:r>
              <a:rPr lang="it-IT" sz="2200" dirty="0"/>
              <a:t>Chi siamo;</a:t>
            </a:r>
          </a:p>
          <a:p>
            <a:pPr algn="just"/>
            <a:r>
              <a:rPr lang="it-IT" sz="2200" dirty="0"/>
              <a:t>I nostri plessi;</a:t>
            </a:r>
          </a:p>
          <a:p>
            <a:pPr algn="just"/>
            <a:r>
              <a:rPr lang="it-IT" sz="2200" dirty="0"/>
              <a:t>La nostra identità: il gioco;</a:t>
            </a:r>
          </a:p>
          <a:p>
            <a:pPr algn="just"/>
            <a:r>
              <a:rPr lang="it-IT" sz="2200" dirty="0"/>
              <a:t>La nostra giornata: orari di funzionamento;</a:t>
            </a:r>
          </a:p>
          <a:p>
            <a:pPr algn="just"/>
            <a:r>
              <a:rPr lang="it-IT" sz="2200" dirty="0"/>
              <a:t>I nostri progetti;</a:t>
            </a:r>
          </a:p>
          <a:p>
            <a:pPr algn="just"/>
            <a:r>
              <a:rPr lang="it-IT" sz="2200" dirty="0"/>
              <a:t>Piano nazionale scuola digitale;</a:t>
            </a:r>
          </a:p>
          <a:p>
            <a:pPr algn="just"/>
            <a:r>
              <a:rPr lang="it-IT" sz="2200" dirty="0"/>
              <a:t>Inclusione; </a:t>
            </a:r>
          </a:p>
          <a:p>
            <a:pPr algn="just"/>
            <a:r>
              <a:rPr lang="it-IT" sz="2200" dirty="0"/>
              <a:t>Come trovarci.</a:t>
            </a:r>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745091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67097E-4D3A-C2D3-2C66-9A49F22B3CCF}"/>
              </a:ext>
            </a:extLst>
          </p:cNvPr>
          <p:cNvSpPr>
            <a:spLocks noGrp="1"/>
          </p:cNvSpPr>
          <p:nvPr>
            <p:ph type="title"/>
          </p:nvPr>
        </p:nvSpPr>
        <p:spPr/>
        <p:txBody>
          <a:bodyPr/>
          <a:lstStyle/>
          <a:p>
            <a:pPr algn="ctr"/>
            <a:r>
              <a:rPr lang="it-IT">
                <a:solidFill>
                  <a:schemeClr val="accent4"/>
                </a:solidFill>
              </a:rPr>
              <a:t>Inclusione </a:t>
            </a:r>
            <a:br>
              <a:rPr lang="it-IT"/>
            </a:br>
            <a:endParaRPr lang="it-IT"/>
          </a:p>
        </p:txBody>
      </p:sp>
      <p:sp>
        <p:nvSpPr>
          <p:cNvPr id="3" name="Segnaposto contenuto 2">
            <a:extLst>
              <a:ext uri="{FF2B5EF4-FFF2-40B4-BE49-F238E27FC236}">
                <a16:creationId xmlns:a16="http://schemas.microsoft.com/office/drawing/2014/main" id="{BFD287F9-156E-DD60-EC26-8F3B74929CFC}"/>
              </a:ext>
            </a:extLst>
          </p:cNvPr>
          <p:cNvSpPr>
            <a:spLocks noGrp="1"/>
          </p:cNvSpPr>
          <p:nvPr>
            <p:ph idx="1"/>
          </p:nvPr>
        </p:nvSpPr>
        <p:spPr/>
        <p:txBody>
          <a:bodyPr>
            <a:normAutofit fontScale="70000" lnSpcReduction="20000"/>
          </a:bodyPr>
          <a:lstStyle/>
          <a:p>
            <a:pPr algn="just">
              <a:lnSpc>
                <a:spcPct val="170000"/>
              </a:lnSpc>
            </a:pPr>
            <a:r>
              <a:rPr lang="it-IT" dirty="0"/>
              <a:t>La Scuola redige ed aggiorna il Piano Annuale per l’Inclusività, lo strumento per la rilevazione dei Bisogni Educativi Speciali in funzione dei quali l’Istituto programma i suoi interventi futuri e valuta l’efficacia di quanto ha prodotto, anno dopo anno. Il Documento viene collaudato e valutato dal Gruppo di Lavoro dell’Inclusione che monitora il grado di accoglienza attuato. Per alunni e alunne con Bisogni Educativi Speciali, dopo un attento monitoraggio anche tramite specifiche schede di rilevazione, vengono predisposti Piani Didattici Personalizzati e Piani Educativi Individualizzati. La pratica inclusiva comporta versatilità e flessibilità al fine di garantire coerenza e accessibilità a tutti di lavorare in modo creativo e incoraggiare la personalizzazione.</a:t>
            </a:r>
          </a:p>
        </p:txBody>
      </p:sp>
    </p:spTree>
    <p:extLst>
      <p:ext uri="{BB962C8B-B14F-4D97-AF65-F5344CB8AC3E}">
        <p14:creationId xmlns:p14="http://schemas.microsoft.com/office/powerpoint/2010/main" val="3877509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119D55-C0F5-8204-3E30-1BC8767426DA}"/>
              </a:ext>
            </a:extLst>
          </p:cNvPr>
          <p:cNvSpPr>
            <a:spLocks noGrp="1"/>
          </p:cNvSpPr>
          <p:nvPr>
            <p:ph type="title"/>
          </p:nvPr>
        </p:nvSpPr>
        <p:spPr/>
        <p:txBody>
          <a:bodyPr/>
          <a:lstStyle/>
          <a:p>
            <a:pPr algn="ctr"/>
            <a:r>
              <a:rPr lang="it-IT">
                <a:solidFill>
                  <a:srgbClr val="00B050"/>
                </a:solidFill>
              </a:rPr>
              <a:t>Come trovarci</a:t>
            </a:r>
            <a:br>
              <a:rPr lang="it-IT"/>
            </a:br>
            <a:endParaRPr lang="it-IT"/>
          </a:p>
        </p:txBody>
      </p:sp>
      <p:sp>
        <p:nvSpPr>
          <p:cNvPr id="3" name="Segnaposto contenuto 2">
            <a:extLst>
              <a:ext uri="{FF2B5EF4-FFF2-40B4-BE49-F238E27FC236}">
                <a16:creationId xmlns:a16="http://schemas.microsoft.com/office/drawing/2014/main" id="{A44667CE-1386-E3A7-5127-CA6BBA27D1B2}"/>
              </a:ext>
            </a:extLst>
          </p:cNvPr>
          <p:cNvSpPr>
            <a:spLocks noGrp="1"/>
          </p:cNvSpPr>
          <p:nvPr>
            <p:ph idx="1"/>
          </p:nvPr>
        </p:nvSpPr>
        <p:spPr/>
        <p:txBody>
          <a:bodyPr/>
          <a:lstStyle/>
          <a:p>
            <a:r>
              <a:rPr lang="it-IT" b="1" dirty="0"/>
              <a:t>Segreteria: </a:t>
            </a:r>
            <a:r>
              <a:rPr lang="it-IT" dirty="0"/>
              <a:t>via Nenni, 10 Arzachena </a:t>
            </a:r>
          </a:p>
          <a:p>
            <a:r>
              <a:rPr lang="it-IT" b="1" dirty="0"/>
              <a:t>Telefono: </a:t>
            </a:r>
            <a:r>
              <a:rPr lang="it-IT" dirty="0"/>
              <a:t>0789/82092</a:t>
            </a:r>
          </a:p>
          <a:p>
            <a:r>
              <a:rPr lang="it-IT" b="1" dirty="0"/>
              <a:t>E-mail: </a:t>
            </a:r>
            <a:r>
              <a:rPr lang="it-IT" dirty="0"/>
              <a:t>SSIC83200c@istruzione.it</a:t>
            </a:r>
          </a:p>
          <a:p>
            <a:pPr marL="0" indent="0">
              <a:buNone/>
            </a:pPr>
            <a:endParaRPr lang="it-IT" dirty="0"/>
          </a:p>
        </p:txBody>
      </p:sp>
    </p:spTree>
    <p:extLst>
      <p:ext uri="{BB962C8B-B14F-4D97-AF65-F5344CB8AC3E}">
        <p14:creationId xmlns:p14="http://schemas.microsoft.com/office/powerpoint/2010/main" val="1634205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Immagine che contiene aria aperta, Formazione costiera e oceanica, natura, spiaggia&#10;&#10;Descrizione generata automaticamente">
            <a:extLst>
              <a:ext uri="{FF2B5EF4-FFF2-40B4-BE49-F238E27FC236}">
                <a16:creationId xmlns:a16="http://schemas.microsoft.com/office/drawing/2014/main" id="{EFEB26B7-8DE1-6572-25C2-FD176DF428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112749"/>
            <a:ext cx="6172200" cy="4622977"/>
          </a:xfrm>
        </p:spPr>
      </p:pic>
      <p:sp>
        <p:nvSpPr>
          <p:cNvPr id="4" name="Segnaposto testo 3">
            <a:extLst>
              <a:ext uri="{FF2B5EF4-FFF2-40B4-BE49-F238E27FC236}">
                <a16:creationId xmlns:a16="http://schemas.microsoft.com/office/drawing/2014/main" id="{EFCC62C7-F693-E744-9EF9-B2AB6AA49611}"/>
              </a:ext>
            </a:extLst>
          </p:cNvPr>
          <p:cNvSpPr>
            <a:spLocks noGrp="1"/>
          </p:cNvSpPr>
          <p:nvPr>
            <p:ph type="body" sz="half" idx="2"/>
          </p:nvPr>
        </p:nvSpPr>
        <p:spPr>
          <a:xfrm>
            <a:off x="836612" y="1112749"/>
            <a:ext cx="3892704" cy="4550632"/>
          </a:xfrm>
        </p:spPr>
        <p:txBody>
          <a:bodyPr>
            <a:noAutofit/>
          </a:bodyPr>
          <a:lstStyle/>
          <a:p>
            <a:pPr algn="just">
              <a:lnSpc>
                <a:spcPct val="150000"/>
              </a:lnSpc>
            </a:pPr>
            <a:r>
              <a:rPr lang="it-IT" sz="1800" dirty="0"/>
              <a:t>Territorio costiero a spiccata vocazione turistica, ricco di risorse ambientali di grande pregio naturalistico e di importanti testimonianze archeologiche relative all'età nuragica. </a:t>
            </a:r>
          </a:p>
          <a:p>
            <a:pPr algn="just">
              <a:lnSpc>
                <a:spcPct val="150000"/>
              </a:lnSpc>
            </a:pPr>
            <a:r>
              <a:rPr lang="it-IT" sz="1800" dirty="0"/>
              <a:t>Arzachena è tra i più popolosi comuni della Gallura, dopo Olbia e Tempio, e riveste un ruolo molto importante dal punto di vista economico, in particolare per quanto riguarda il settore turistico.</a:t>
            </a:r>
          </a:p>
        </p:txBody>
      </p:sp>
      <p:sp>
        <p:nvSpPr>
          <p:cNvPr id="3" name="CasellaDiTesto 2">
            <a:extLst>
              <a:ext uri="{FF2B5EF4-FFF2-40B4-BE49-F238E27FC236}">
                <a16:creationId xmlns:a16="http://schemas.microsoft.com/office/drawing/2014/main" id="{C0CF58F0-6EA8-FB9A-9E37-B22822444897}"/>
              </a:ext>
            </a:extLst>
          </p:cNvPr>
          <p:cNvSpPr txBox="1"/>
          <p:nvPr/>
        </p:nvSpPr>
        <p:spPr>
          <a:xfrm>
            <a:off x="3085175" y="377920"/>
            <a:ext cx="6021649" cy="523220"/>
          </a:xfrm>
          <a:prstGeom prst="rect">
            <a:avLst/>
          </a:prstGeom>
          <a:noFill/>
        </p:spPr>
        <p:txBody>
          <a:bodyPr wrap="square">
            <a:spAutoFit/>
          </a:bodyPr>
          <a:lstStyle/>
          <a:p>
            <a:pPr algn="ctr"/>
            <a:r>
              <a:rPr lang="it-IT" sz="2800" b="1" dirty="0">
                <a:solidFill>
                  <a:schemeClr val="accent1">
                    <a:lumMod val="60000"/>
                    <a:lumOff val="40000"/>
                  </a:schemeClr>
                </a:solidFill>
              </a:rPr>
              <a:t>ANALISI DEL CONTESTO</a:t>
            </a:r>
          </a:p>
        </p:txBody>
      </p:sp>
    </p:spTree>
    <p:extLst>
      <p:ext uri="{BB962C8B-B14F-4D97-AF65-F5344CB8AC3E}">
        <p14:creationId xmlns:p14="http://schemas.microsoft.com/office/powerpoint/2010/main" val="282301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0C96D5-719A-9AB3-68DC-4AF9BD2BB32B}"/>
              </a:ext>
            </a:extLst>
          </p:cNvPr>
          <p:cNvSpPr>
            <a:spLocks noGrp="1"/>
          </p:cNvSpPr>
          <p:nvPr>
            <p:ph type="title"/>
          </p:nvPr>
        </p:nvSpPr>
        <p:spPr/>
        <p:txBody>
          <a:bodyPr>
            <a:normAutofit fontScale="90000"/>
          </a:bodyPr>
          <a:lstStyle/>
          <a:p>
            <a:br>
              <a:rPr lang="it-IT"/>
            </a:br>
            <a:r>
              <a:rPr lang="it-IT"/>
              <a:t>Offerta formativa: finalità della Scuola </a:t>
            </a:r>
            <a:br>
              <a:rPr lang="it-IT"/>
            </a:br>
            <a:r>
              <a:rPr lang="it-IT"/>
              <a:t>dell’Infanzia;</a:t>
            </a:r>
            <a:br>
              <a:rPr lang="it-IT"/>
            </a:br>
            <a:endParaRPr lang="it-IT"/>
          </a:p>
        </p:txBody>
      </p:sp>
      <p:graphicFrame>
        <p:nvGraphicFramePr>
          <p:cNvPr id="4" name="Segnaposto contenuto 3">
            <a:extLst>
              <a:ext uri="{FF2B5EF4-FFF2-40B4-BE49-F238E27FC236}">
                <a16:creationId xmlns:a16="http://schemas.microsoft.com/office/drawing/2014/main" id="{1AE96913-7610-1476-31B8-B5A6C2AF6925}"/>
              </a:ext>
            </a:extLst>
          </p:cNvPr>
          <p:cNvGraphicFramePr>
            <a:graphicFrameLocks noGrp="1"/>
          </p:cNvGraphicFramePr>
          <p:nvPr>
            <p:ph idx="1"/>
            <p:extLst>
              <p:ext uri="{D42A27DB-BD31-4B8C-83A1-F6EECF244321}">
                <p14:modId xmlns:p14="http://schemas.microsoft.com/office/powerpoint/2010/main" val="2369250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863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9BBA2-9950-3D23-95BB-AE420DC17184}"/>
              </a:ext>
            </a:extLst>
          </p:cNvPr>
          <p:cNvSpPr>
            <a:spLocks noGrp="1"/>
          </p:cNvSpPr>
          <p:nvPr>
            <p:ph type="title"/>
          </p:nvPr>
        </p:nvSpPr>
        <p:spPr/>
        <p:txBody>
          <a:bodyPr>
            <a:normAutofit fontScale="90000"/>
          </a:bodyPr>
          <a:lstStyle/>
          <a:p>
            <a:r>
              <a:rPr lang="it-IT"/>
              <a:t>Indicazioni nazionali e Nuovi Scenari: Campi di esperienza, Competenze chiave europee e competenze di cittadinanza, valutazione;</a:t>
            </a:r>
          </a:p>
        </p:txBody>
      </p:sp>
      <p:sp>
        <p:nvSpPr>
          <p:cNvPr id="3" name="Segnaposto contenuto 2">
            <a:extLst>
              <a:ext uri="{FF2B5EF4-FFF2-40B4-BE49-F238E27FC236}">
                <a16:creationId xmlns:a16="http://schemas.microsoft.com/office/drawing/2014/main" id="{634FC4A9-AAF4-CF1E-9577-D45F7BF6923A}"/>
              </a:ext>
            </a:extLst>
          </p:cNvPr>
          <p:cNvSpPr>
            <a:spLocks noGrp="1"/>
          </p:cNvSpPr>
          <p:nvPr>
            <p:ph idx="1"/>
          </p:nvPr>
        </p:nvSpPr>
        <p:spPr>
          <a:xfrm>
            <a:off x="838200" y="2141537"/>
            <a:ext cx="10515600" cy="4351338"/>
          </a:xfrm>
        </p:spPr>
        <p:txBody>
          <a:bodyPr>
            <a:normAutofit fontScale="55000" lnSpcReduction="20000"/>
          </a:bodyPr>
          <a:lstStyle/>
          <a:p>
            <a:pPr algn="just">
              <a:lnSpc>
                <a:spcPct val="170000"/>
              </a:lnSpc>
            </a:pPr>
            <a:r>
              <a:rPr lang="it-IT" dirty="0"/>
              <a:t>La scuola dell’Infanzia è parte integrante del percorso formativo unitario previsto dalle Indicazioni nazionali del 2012 e, soprattutto negli Istituti comprensivi, contribuisce alla elaborazione del curricolo verticale. In questo grado di scuola la centralità di ogni soggetto nel processo di crescita è favorita dal particolare contesto educativo: è la scuola dell’attenzione e dell’intenzione, del curricolo implicito- che si manifesta nell’organizzazione degli spazi e dei tempi della giornata educativa- e di quello esplicito che si articola nei Campi di esperienza. Con le Indicazioni Nazionali si intendono fissare gli obiettivi generali, gli obiettivi di apprendimento e i relativi traguardi per lo sviluppo delle competenze. Per l’insegnamento della religione cattolica, disciplinata dagli accordi concordatari, i traguardi di sviluppo delle competenze e gli obiettivi di apprendimento sono definiti d’intesa con l’autorità ecclesiastica (D.P.R. 11 febbraio 2010). La legge del 20 agosto 2019 n.92 recante «introduzione dell’insegnamento scolastico dell’educazione civica» pone a fondamento la Costituzione italiana, non solo come cardine ma anche come criterio per identificare diritti, doveri, compiti, comportamenti personali e istituzionali, finalizzati a promuovere il pieno sviluppo della persona.</a:t>
            </a:r>
          </a:p>
          <a:p>
            <a:pPr marL="0" indent="0" algn="just">
              <a:lnSpc>
                <a:spcPct val="170000"/>
              </a:lnSpc>
              <a:buNone/>
            </a:pPr>
            <a:endParaRPr lang="it-IT" dirty="0"/>
          </a:p>
        </p:txBody>
      </p:sp>
    </p:spTree>
    <p:extLst>
      <p:ext uri="{BB962C8B-B14F-4D97-AF65-F5344CB8AC3E}">
        <p14:creationId xmlns:p14="http://schemas.microsoft.com/office/powerpoint/2010/main" val="347889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92D08FE7-B734-014D-0FA7-7A7B980A90D1}"/>
              </a:ext>
            </a:extLst>
          </p:cNvPr>
          <p:cNvSpPr/>
          <p:nvPr/>
        </p:nvSpPr>
        <p:spPr>
          <a:xfrm>
            <a:off x="7720524" y="2172155"/>
            <a:ext cx="1985621" cy="941839"/>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a:solidFill>
                  <a:schemeClr val="bg1"/>
                </a:solidFill>
              </a:rPr>
              <a:t>Competenza  multilinguistica</a:t>
            </a:r>
          </a:p>
        </p:txBody>
      </p:sp>
      <p:sp>
        <p:nvSpPr>
          <p:cNvPr id="5" name="Rettangolo 4">
            <a:extLst>
              <a:ext uri="{FF2B5EF4-FFF2-40B4-BE49-F238E27FC236}">
                <a16:creationId xmlns:a16="http://schemas.microsoft.com/office/drawing/2014/main" id="{364B98E9-4A3B-6DE4-2A1E-B039E2AA3D3B}"/>
              </a:ext>
            </a:extLst>
          </p:cNvPr>
          <p:cNvSpPr/>
          <p:nvPr/>
        </p:nvSpPr>
        <p:spPr>
          <a:xfrm>
            <a:off x="6329021" y="3986218"/>
            <a:ext cx="2351959" cy="111687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t>Competenza digitale</a:t>
            </a:r>
          </a:p>
        </p:txBody>
      </p:sp>
      <p:sp>
        <p:nvSpPr>
          <p:cNvPr id="6" name="Rettangolo 5">
            <a:extLst>
              <a:ext uri="{FF2B5EF4-FFF2-40B4-BE49-F238E27FC236}">
                <a16:creationId xmlns:a16="http://schemas.microsoft.com/office/drawing/2014/main" id="{8AF7F04C-44D4-BF61-66F1-4B8BBB0383DF}"/>
              </a:ext>
            </a:extLst>
          </p:cNvPr>
          <p:cNvSpPr/>
          <p:nvPr/>
        </p:nvSpPr>
        <p:spPr>
          <a:xfrm>
            <a:off x="4343400" y="3962666"/>
            <a:ext cx="1985621" cy="114042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a:t>Competenza personale, sociale e capacità di imparare ad imparare</a:t>
            </a:r>
          </a:p>
        </p:txBody>
      </p:sp>
      <p:sp>
        <p:nvSpPr>
          <p:cNvPr id="7" name="Rettangolo 6">
            <a:extLst>
              <a:ext uri="{FF2B5EF4-FFF2-40B4-BE49-F238E27FC236}">
                <a16:creationId xmlns:a16="http://schemas.microsoft.com/office/drawing/2014/main" id="{97950F36-AC98-9A60-3DD0-AF4E8C397818}"/>
              </a:ext>
            </a:extLst>
          </p:cNvPr>
          <p:cNvSpPr/>
          <p:nvPr/>
        </p:nvSpPr>
        <p:spPr>
          <a:xfrm>
            <a:off x="3311072" y="2141234"/>
            <a:ext cx="1894115" cy="91440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a:t>Competenza imprenditoriale</a:t>
            </a:r>
          </a:p>
        </p:txBody>
      </p:sp>
      <p:sp>
        <p:nvSpPr>
          <p:cNvPr id="8" name="Rettangolo 7">
            <a:extLst>
              <a:ext uri="{FF2B5EF4-FFF2-40B4-BE49-F238E27FC236}">
                <a16:creationId xmlns:a16="http://schemas.microsoft.com/office/drawing/2014/main" id="{66390422-F651-41E3-76EA-CA5A8839CBE8}"/>
              </a:ext>
            </a:extLst>
          </p:cNvPr>
          <p:cNvSpPr/>
          <p:nvPr/>
        </p:nvSpPr>
        <p:spPr>
          <a:xfrm>
            <a:off x="3321957" y="3051950"/>
            <a:ext cx="1894115" cy="91440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a:t>Competenza in materia di cittadinanza</a:t>
            </a:r>
          </a:p>
        </p:txBody>
      </p:sp>
      <p:sp>
        <p:nvSpPr>
          <p:cNvPr id="9" name="Rettangolo 8">
            <a:extLst>
              <a:ext uri="{FF2B5EF4-FFF2-40B4-BE49-F238E27FC236}">
                <a16:creationId xmlns:a16="http://schemas.microsoft.com/office/drawing/2014/main" id="{7468B8A3-057E-AF49-8FEB-110A59AEAF50}"/>
              </a:ext>
            </a:extLst>
          </p:cNvPr>
          <p:cNvSpPr/>
          <p:nvPr/>
        </p:nvSpPr>
        <p:spPr>
          <a:xfrm>
            <a:off x="4431842" y="1000806"/>
            <a:ext cx="2026105" cy="114042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a:t>Competenza in materia di consapevolezza ed espressione culturale</a:t>
            </a:r>
          </a:p>
        </p:txBody>
      </p:sp>
      <p:sp>
        <p:nvSpPr>
          <p:cNvPr id="10" name="Rettangolo 9">
            <a:extLst>
              <a:ext uri="{FF2B5EF4-FFF2-40B4-BE49-F238E27FC236}">
                <a16:creationId xmlns:a16="http://schemas.microsoft.com/office/drawing/2014/main" id="{2C4C8AFA-D219-DBAB-E4A8-20BB69027DE4}"/>
              </a:ext>
            </a:extLst>
          </p:cNvPr>
          <p:cNvSpPr/>
          <p:nvPr/>
        </p:nvSpPr>
        <p:spPr>
          <a:xfrm>
            <a:off x="6457947" y="1000806"/>
            <a:ext cx="1894115" cy="114779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a:solidFill>
                  <a:schemeClr val="tx1"/>
                </a:solidFill>
              </a:rPr>
              <a:t>Competenza alfabetica funzionale</a:t>
            </a:r>
          </a:p>
        </p:txBody>
      </p:sp>
      <p:sp>
        <p:nvSpPr>
          <p:cNvPr id="11" name="Rettangolo 10">
            <a:extLst>
              <a:ext uri="{FF2B5EF4-FFF2-40B4-BE49-F238E27FC236}">
                <a16:creationId xmlns:a16="http://schemas.microsoft.com/office/drawing/2014/main" id="{9AD51EC1-AE32-2983-E853-F41ADE7124A6}"/>
              </a:ext>
            </a:extLst>
          </p:cNvPr>
          <p:cNvSpPr/>
          <p:nvPr/>
        </p:nvSpPr>
        <p:spPr>
          <a:xfrm>
            <a:off x="7731409" y="3092906"/>
            <a:ext cx="1985621" cy="9144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a:t>Competenza matematica e competenza  in scienze tecnologia e ingegneria </a:t>
            </a:r>
            <a:endParaRPr lang="it-IT"/>
          </a:p>
        </p:txBody>
      </p:sp>
      <p:sp>
        <p:nvSpPr>
          <p:cNvPr id="16" name="Rettangolo 15">
            <a:extLst>
              <a:ext uri="{FF2B5EF4-FFF2-40B4-BE49-F238E27FC236}">
                <a16:creationId xmlns:a16="http://schemas.microsoft.com/office/drawing/2014/main" id="{7A4EDA2E-36D5-1BE9-210B-DFD345220A7D}"/>
              </a:ext>
            </a:extLst>
          </p:cNvPr>
          <p:cNvSpPr/>
          <p:nvPr/>
        </p:nvSpPr>
        <p:spPr>
          <a:xfrm>
            <a:off x="5184485" y="2141234"/>
            <a:ext cx="2585187" cy="182143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a:t>COMPETENZE CHIAVE</a:t>
            </a:r>
          </a:p>
          <a:p>
            <a:pPr algn="ctr"/>
            <a:r>
              <a:rPr lang="it-IT" sz="1600"/>
              <a:t>EUROPEE 2018</a:t>
            </a:r>
          </a:p>
        </p:txBody>
      </p:sp>
    </p:spTree>
    <p:extLst>
      <p:ext uri="{BB962C8B-B14F-4D97-AF65-F5344CB8AC3E}">
        <p14:creationId xmlns:p14="http://schemas.microsoft.com/office/powerpoint/2010/main" val="243559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92D08FE7-B734-014D-0FA7-7A7B980A90D1}"/>
              </a:ext>
            </a:extLst>
          </p:cNvPr>
          <p:cNvSpPr/>
          <p:nvPr/>
        </p:nvSpPr>
        <p:spPr>
          <a:xfrm>
            <a:off x="7731409" y="3096591"/>
            <a:ext cx="1985621" cy="941839"/>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bg1"/>
                </a:solidFill>
              </a:rPr>
              <a:t>Comunicare</a:t>
            </a:r>
          </a:p>
        </p:txBody>
      </p:sp>
      <p:sp>
        <p:nvSpPr>
          <p:cNvPr id="5" name="Rettangolo 4">
            <a:extLst>
              <a:ext uri="{FF2B5EF4-FFF2-40B4-BE49-F238E27FC236}">
                <a16:creationId xmlns:a16="http://schemas.microsoft.com/office/drawing/2014/main" id="{364B98E9-4A3B-6DE4-2A1E-B039E2AA3D3B}"/>
              </a:ext>
            </a:extLst>
          </p:cNvPr>
          <p:cNvSpPr/>
          <p:nvPr/>
        </p:nvSpPr>
        <p:spPr>
          <a:xfrm>
            <a:off x="6364907" y="4928335"/>
            <a:ext cx="2080193" cy="1084713"/>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Agire in modo autonomo e responsabile</a:t>
            </a:r>
          </a:p>
        </p:txBody>
      </p:sp>
      <p:sp>
        <p:nvSpPr>
          <p:cNvPr id="6" name="Rettangolo 5">
            <a:extLst>
              <a:ext uri="{FF2B5EF4-FFF2-40B4-BE49-F238E27FC236}">
                <a16:creationId xmlns:a16="http://schemas.microsoft.com/office/drawing/2014/main" id="{8AF7F04C-44D4-BF61-66F1-4B8BBB0383DF}"/>
              </a:ext>
            </a:extLst>
          </p:cNvPr>
          <p:cNvSpPr/>
          <p:nvPr/>
        </p:nvSpPr>
        <p:spPr>
          <a:xfrm>
            <a:off x="4343399" y="4942794"/>
            <a:ext cx="1985621" cy="1070254"/>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dirty="0"/>
              <a:t>Risolvere problemi</a:t>
            </a:r>
          </a:p>
        </p:txBody>
      </p:sp>
      <p:sp>
        <p:nvSpPr>
          <p:cNvPr id="7" name="Rettangolo 6">
            <a:extLst>
              <a:ext uri="{FF2B5EF4-FFF2-40B4-BE49-F238E27FC236}">
                <a16:creationId xmlns:a16="http://schemas.microsoft.com/office/drawing/2014/main" id="{97950F36-AC98-9A60-3DD0-AF4E8C397818}"/>
              </a:ext>
            </a:extLst>
          </p:cNvPr>
          <p:cNvSpPr/>
          <p:nvPr/>
        </p:nvSpPr>
        <p:spPr>
          <a:xfrm>
            <a:off x="3241221" y="3113994"/>
            <a:ext cx="1894115" cy="91440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dirty="0"/>
              <a:t>Acquisire e interpretare l’informazione</a:t>
            </a:r>
          </a:p>
        </p:txBody>
      </p:sp>
      <p:sp>
        <p:nvSpPr>
          <p:cNvPr id="8" name="Rettangolo 7">
            <a:extLst>
              <a:ext uri="{FF2B5EF4-FFF2-40B4-BE49-F238E27FC236}">
                <a16:creationId xmlns:a16="http://schemas.microsoft.com/office/drawing/2014/main" id="{66390422-F651-41E3-76EA-CA5A8839CBE8}"/>
              </a:ext>
            </a:extLst>
          </p:cNvPr>
          <p:cNvSpPr/>
          <p:nvPr/>
        </p:nvSpPr>
        <p:spPr>
          <a:xfrm>
            <a:off x="3252106" y="4013935"/>
            <a:ext cx="1894115" cy="914400"/>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dirty="0"/>
              <a:t>Individuare collegamenti e relazioni</a:t>
            </a:r>
          </a:p>
        </p:txBody>
      </p:sp>
      <p:sp>
        <p:nvSpPr>
          <p:cNvPr id="9" name="Rettangolo 8">
            <a:extLst>
              <a:ext uri="{FF2B5EF4-FFF2-40B4-BE49-F238E27FC236}">
                <a16:creationId xmlns:a16="http://schemas.microsoft.com/office/drawing/2014/main" id="{7468B8A3-057E-AF49-8FEB-110A59AEAF50}"/>
              </a:ext>
            </a:extLst>
          </p:cNvPr>
          <p:cNvSpPr/>
          <p:nvPr/>
        </p:nvSpPr>
        <p:spPr>
          <a:xfrm>
            <a:off x="4431842" y="1872734"/>
            <a:ext cx="2026105" cy="124126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dirty="0"/>
              <a:t>Imparare ad imparare</a:t>
            </a:r>
          </a:p>
        </p:txBody>
      </p:sp>
      <p:sp>
        <p:nvSpPr>
          <p:cNvPr id="10" name="Rettangolo 9">
            <a:extLst>
              <a:ext uri="{FF2B5EF4-FFF2-40B4-BE49-F238E27FC236}">
                <a16:creationId xmlns:a16="http://schemas.microsoft.com/office/drawing/2014/main" id="{2C4C8AFA-D219-DBAB-E4A8-20BB69027DE4}"/>
              </a:ext>
            </a:extLst>
          </p:cNvPr>
          <p:cNvSpPr/>
          <p:nvPr/>
        </p:nvSpPr>
        <p:spPr>
          <a:xfrm>
            <a:off x="6457947" y="1887193"/>
            <a:ext cx="1894115" cy="1219433"/>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bg1"/>
                </a:solidFill>
              </a:rPr>
              <a:t>Progettare </a:t>
            </a:r>
          </a:p>
        </p:txBody>
      </p:sp>
      <p:sp>
        <p:nvSpPr>
          <p:cNvPr id="11" name="Rettangolo 10">
            <a:extLst>
              <a:ext uri="{FF2B5EF4-FFF2-40B4-BE49-F238E27FC236}">
                <a16:creationId xmlns:a16="http://schemas.microsoft.com/office/drawing/2014/main" id="{9AD51EC1-AE32-2983-E853-F41ADE7124A6}"/>
              </a:ext>
            </a:extLst>
          </p:cNvPr>
          <p:cNvSpPr/>
          <p:nvPr/>
        </p:nvSpPr>
        <p:spPr>
          <a:xfrm>
            <a:off x="7720524" y="4028394"/>
            <a:ext cx="1985621" cy="9144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a:t>Collaborare e partecipare</a:t>
            </a:r>
            <a:endParaRPr lang="it-IT"/>
          </a:p>
        </p:txBody>
      </p:sp>
      <p:sp>
        <p:nvSpPr>
          <p:cNvPr id="16" name="Rettangolo 15">
            <a:extLst>
              <a:ext uri="{FF2B5EF4-FFF2-40B4-BE49-F238E27FC236}">
                <a16:creationId xmlns:a16="http://schemas.microsoft.com/office/drawing/2014/main" id="{7A4EDA2E-36D5-1BE9-210B-DFD345220A7D}"/>
              </a:ext>
            </a:extLst>
          </p:cNvPr>
          <p:cNvSpPr/>
          <p:nvPr/>
        </p:nvSpPr>
        <p:spPr>
          <a:xfrm>
            <a:off x="5135336" y="3121362"/>
            <a:ext cx="2574303" cy="180697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dirty="0"/>
              <a:t>COMPETENZE di CITTADINANZA 2007</a:t>
            </a:r>
          </a:p>
        </p:txBody>
      </p:sp>
    </p:spTree>
    <p:extLst>
      <p:ext uri="{BB962C8B-B14F-4D97-AF65-F5344CB8AC3E}">
        <p14:creationId xmlns:p14="http://schemas.microsoft.com/office/powerpoint/2010/main" val="317200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3C07A085-0BDC-FC34-9847-146C4A7BCD4B}"/>
              </a:ext>
            </a:extLst>
          </p:cNvPr>
          <p:cNvSpPr/>
          <p:nvPr/>
        </p:nvSpPr>
        <p:spPr>
          <a:xfrm>
            <a:off x="823364" y="4769611"/>
            <a:ext cx="3216728" cy="91440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t>Diagnostica:</a:t>
            </a:r>
          </a:p>
          <a:p>
            <a:pPr algn="ctr"/>
            <a:r>
              <a:rPr lang="it-IT"/>
              <a:t>analisi dei prerequisiti</a:t>
            </a:r>
          </a:p>
        </p:txBody>
      </p:sp>
      <p:sp>
        <p:nvSpPr>
          <p:cNvPr id="4" name="Rettangolo 3">
            <a:extLst>
              <a:ext uri="{FF2B5EF4-FFF2-40B4-BE49-F238E27FC236}">
                <a16:creationId xmlns:a16="http://schemas.microsoft.com/office/drawing/2014/main" id="{678C2371-E5EE-2898-5B4F-A4C5EC377AAE}"/>
              </a:ext>
            </a:extLst>
          </p:cNvPr>
          <p:cNvSpPr/>
          <p:nvPr/>
        </p:nvSpPr>
        <p:spPr>
          <a:xfrm>
            <a:off x="8151908" y="4769611"/>
            <a:ext cx="3053443" cy="914400"/>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Sommativa ex post:</a:t>
            </a:r>
          </a:p>
          <a:p>
            <a:pPr algn="ctr"/>
            <a:r>
              <a:rPr lang="it-IT" dirty="0"/>
              <a:t>Valutazione delle competenze.</a:t>
            </a:r>
          </a:p>
        </p:txBody>
      </p:sp>
      <p:sp>
        <p:nvSpPr>
          <p:cNvPr id="5" name="Rettangolo 4">
            <a:extLst>
              <a:ext uri="{FF2B5EF4-FFF2-40B4-BE49-F238E27FC236}">
                <a16:creationId xmlns:a16="http://schemas.microsoft.com/office/drawing/2014/main" id="{FAB48C87-C978-03CC-1DDD-A92E654EF0D8}"/>
              </a:ext>
            </a:extLst>
          </p:cNvPr>
          <p:cNvSpPr/>
          <p:nvPr/>
        </p:nvSpPr>
        <p:spPr>
          <a:xfrm>
            <a:off x="4487636" y="3855211"/>
            <a:ext cx="3216728" cy="91440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Formativa in itinere:</a:t>
            </a:r>
          </a:p>
          <a:p>
            <a:pPr algn="ctr"/>
            <a:r>
              <a:rPr lang="it-IT" dirty="0"/>
              <a:t> verifica degli apprendimenti</a:t>
            </a:r>
          </a:p>
        </p:txBody>
      </p:sp>
      <p:sp>
        <p:nvSpPr>
          <p:cNvPr id="6" name="CasellaDiTesto 5">
            <a:extLst>
              <a:ext uri="{FF2B5EF4-FFF2-40B4-BE49-F238E27FC236}">
                <a16:creationId xmlns:a16="http://schemas.microsoft.com/office/drawing/2014/main" id="{762A7DB1-13D1-427F-8704-1295AB1C2459}"/>
              </a:ext>
            </a:extLst>
          </p:cNvPr>
          <p:cNvSpPr txBox="1"/>
          <p:nvPr/>
        </p:nvSpPr>
        <p:spPr>
          <a:xfrm>
            <a:off x="1110343" y="391886"/>
            <a:ext cx="10246178" cy="2868542"/>
          </a:xfrm>
          <a:prstGeom prst="rect">
            <a:avLst/>
          </a:prstGeom>
          <a:noFill/>
        </p:spPr>
        <p:txBody>
          <a:bodyPr wrap="square" rtlCol="0">
            <a:spAutoFit/>
          </a:bodyPr>
          <a:lstStyle/>
          <a:p>
            <a:r>
              <a:rPr lang="it-IT" sz="2400" b="1" dirty="0"/>
              <a:t>La valutazione, precede, accompagna e segue i percorsi curriculari</a:t>
            </a:r>
            <a:r>
              <a:rPr lang="it-IT" sz="2400" dirty="0"/>
              <a:t>.</a:t>
            </a:r>
          </a:p>
          <a:p>
            <a:endParaRPr lang="it-IT" sz="2400" dirty="0"/>
          </a:p>
          <a:p>
            <a:pPr algn="just">
              <a:lnSpc>
                <a:spcPct val="150000"/>
              </a:lnSpc>
            </a:pPr>
            <a:r>
              <a:rPr lang="it-IT" dirty="0"/>
              <a:t>La valutazione nella scuola dell’Infanzia risponde a una funzione di carattere formativo che riconosce, accompagna, descrive e documenta processi di crescita, evita di classificare e giudicare le prestazioni dei bambini e delle bambine perché orientata a esplorare incoraggiare lo sviluppo di tutte le potenzialità di ogni singolo individuo. Nella scuola dell’Infanzia i livelli di maturazione raggiunti da ciascun  bambino devono essere osservati e compresi, più che misurati. </a:t>
            </a:r>
          </a:p>
        </p:txBody>
      </p:sp>
    </p:spTree>
    <p:extLst>
      <p:ext uri="{BB962C8B-B14F-4D97-AF65-F5344CB8AC3E}">
        <p14:creationId xmlns:p14="http://schemas.microsoft.com/office/powerpoint/2010/main" val="3314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C5E1C4B-0E7D-2CB7-7FA5-39C9D2427768}"/>
              </a:ext>
            </a:extLst>
          </p:cNvPr>
          <p:cNvSpPr txBox="1"/>
          <p:nvPr/>
        </p:nvSpPr>
        <p:spPr>
          <a:xfrm>
            <a:off x="516625" y="760261"/>
            <a:ext cx="10033907" cy="707886"/>
          </a:xfrm>
          <a:prstGeom prst="rect">
            <a:avLst/>
          </a:prstGeom>
          <a:noFill/>
        </p:spPr>
        <p:txBody>
          <a:bodyPr wrap="square" rtlCol="0">
            <a:spAutoFit/>
          </a:bodyPr>
          <a:lstStyle/>
          <a:p>
            <a:pPr algn="ctr"/>
            <a:r>
              <a:rPr lang="it-IT" sz="4000" b="1">
                <a:solidFill>
                  <a:srgbClr val="FF0000"/>
                </a:solidFill>
              </a:rPr>
              <a:t>Chi siamo</a:t>
            </a:r>
          </a:p>
        </p:txBody>
      </p:sp>
      <p:sp>
        <p:nvSpPr>
          <p:cNvPr id="3" name="CasellaDiTesto 2">
            <a:extLst>
              <a:ext uri="{FF2B5EF4-FFF2-40B4-BE49-F238E27FC236}">
                <a16:creationId xmlns:a16="http://schemas.microsoft.com/office/drawing/2014/main" id="{68A72B2E-3D14-D73E-D639-B1B88A976CB5}"/>
              </a:ext>
            </a:extLst>
          </p:cNvPr>
          <p:cNvSpPr txBox="1"/>
          <p:nvPr/>
        </p:nvSpPr>
        <p:spPr>
          <a:xfrm>
            <a:off x="995423" y="1620456"/>
            <a:ext cx="10295784" cy="2215991"/>
          </a:xfrm>
          <a:prstGeom prst="rect">
            <a:avLst/>
          </a:prstGeom>
          <a:noFill/>
        </p:spPr>
        <p:txBody>
          <a:bodyPr wrap="square" rtlCol="0">
            <a:spAutoFit/>
          </a:bodyPr>
          <a:lstStyle/>
          <a:p>
            <a:pPr algn="just">
              <a:lnSpc>
                <a:spcPct val="150000"/>
              </a:lnSpc>
            </a:pPr>
            <a:r>
              <a:rPr lang="it-IT" sz="2000">
                <a:solidFill>
                  <a:schemeClr val="accent4"/>
                </a:solidFill>
              </a:rPr>
              <a:t>L’Istituto Comprensivo Arzachena 1 comprende tre ordini di scuola: infanzia, primaria, secondaria di primo grado.</a:t>
            </a:r>
          </a:p>
          <a:p>
            <a:pPr algn="just">
              <a:lnSpc>
                <a:spcPct val="150000"/>
              </a:lnSpc>
            </a:pPr>
            <a:r>
              <a:rPr lang="it-IT" sz="2000">
                <a:solidFill>
                  <a:schemeClr val="accent4"/>
                </a:solidFill>
              </a:rPr>
              <a:t>Accoglie i bambini e le bambine, alunni e alunne di Arzachena, Cannigione e territori comunali.</a:t>
            </a:r>
          </a:p>
          <a:p>
            <a:endParaRPr lang="it-IT"/>
          </a:p>
        </p:txBody>
      </p:sp>
      <p:pic>
        <p:nvPicPr>
          <p:cNvPr id="8" name="Immagine 7" descr="Immagine che contiene edificio, aria aperta, cielo, roccia">
            <a:extLst>
              <a:ext uri="{FF2B5EF4-FFF2-40B4-BE49-F238E27FC236}">
                <a16:creationId xmlns:a16="http://schemas.microsoft.com/office/drawing/2014/main" id="{21B689F5-1310-0C85-59F7-D85E5E348FB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8264" y="3755208"/>
            <a:ext cx="4641669" cy="2038350"/>
          </a:xfrm>
          <a:prstGeom prst="rect">
            <a:avLst/>
          </a:prstGeom>
        </p:spPr>
      </p:pic>
      <p:sp>
        <p:nvSpPr>
          <p:cNvPr id="9" name="CasellaDiTesto 8">
            <a:extLst>
              <a:ext uri="{FF2B5EF4-FFF2-40B4-BE49-F238E27FC236}">
                <a16:creationId xmlns:a16="http://schemas.microsoft.com/office/drawing/2014/main" id="{3986E9FE-A24E-80FB-09F1-64A59D50ECB2}"/>
              </a:ext>
            </a:extLst>
          </p:cNvPr>
          <p:cNvSpPr txBox="1"/>
          <p:nvPr/>
        </p:nvSpPr>
        <p:spPr>
          <a:xfrm>
            <a:off x="1123404" y="5793558"/>
            <a:ext cx="4641669" cy="230832"/>
          </a:xfrm>
          <a:prstGeom prst="rect">
            <a:avLst/>
          </a:prstGeom>
          <a:noFill/>
        </p:spPr>
        <p:txBody>
          <a:bodyPr wrap="square" rtlCol="0">
            <a:spAutoFit/>
          </a:bodyPr>
          <a:lstStyle/>
          <a:p>
            <a:r>
              <a:rPr lang="it-IT" sz="900">
                <a:hlinkClick r:id="rId3" tooltip="https://www.flickr.com/photos/81227945@N00/14641302573"/>
              </a:rPr>
              <a:t>Questa foto</a:t>
            </a:r>
            <a:r>
              <a:rPr lang="it-IT" sz="900"/>
              <a:t> di Autore sconosciuto è concesso in licenza da </a:t>
            </a:r>
            <a:r>
              <a:rPr lang="it-IT" sz="900">
                <a:hlinkClick r:id="rId4" tooltip="https://creativecommons.org/licenses/by-nc-nd/3.0/"/>
              </a:rPr>
              <a:t>CC BY-NC-ND</a:t>
            </a:r>
            <a:endParaRPr lang="it-IT" sz="900"/>
          </a:p>
        </p:txBody>
      </p:sp>
      <p:pic>
        <p:nvPicPr>
          <p:cNvPr id="11" name="Immagine 10" descr="Immagine che contiene aria aperta, paesaggio, cielo, natura&#10;&#10;Descrizione generata automaticamente">
            <a:extLst>
              <a:ext uri="{FF2B5EF4-FFF2-40B4-BE49-F238E27FC236}">
                <a16:creationId xmlns:a16="http://schemas.microsoft.com/office/drawing/2014/main" id="{CB4A8062-7C04-C4BD-C956-053FCB72E80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096000" y="3746387"/>
            <a:ext cx="4237140" cy="2023956"/>
          </a:xfrm>
          <a:prstGeom prst="rect">
            <a:avLst/>
          </a:prstGeom>
        </p:spPr>
      </p:pic>
      <p:sp>
        <p:nvSpPr>
          <p:cNvPr id="12" name="CasellaDiTesto 11">
            <a:extLst>
              <a:ext uri="{FF2B5EF4-FFF2-40B4-BE49-F238E27FC236}">
                <a16:creationId xmlns:a16="http://schemas.microsoft.com/office/drawing/2014/main" id="{8AF0D7DC-ECA8-0042-8D16-0BB50444493E}"/>
              </a:ext>
            </a:extLst>
          </p:cNvPr>
          <p:cNvSpPr txBox="1"/>
          <p:nvPr/>
        </p:nvSpPr>
        <p:spPr>
          <a:xfrm>
            <a:off x="5878285" y="5605297"/>
            <a:ext cx="3840480" cy="230832"/>
          </a:xfrm>
          <a:prstGeom prst="rect">
            <a:avLst/>
          </a:prstGeom>
          <a:noFill/>
        </p:spPr>
        <p:txBody>
          <a:bodyPr wrap="square" rtlCol="0">
            <a:spAutoFit/>
          </a:bodyPr>
          <a:lstStyle/>
          <a:p>
            <a:r>
              <a:rPr lang="it-IT" sz="900">
                <a:hlinkClick r:id="rId6" tooltip="https://gabipedro.blogspot.com/"/>
              </a:rPr>
              <a:t>Questa foto</a:t>
            </a:r>
            <a:r>
              <a:rPr lang="it-IT" sz="900"/>
              <a:t> di Autore sconosciuto è concesso in licenza da </a:t>
            </a:r>
            <a:r>
              <a:rPr lang="it-IT" sz="900">
                <a:hlinkClick r:id="rId7" tooltip="https://creativecommons.org/licenses/by-nc-sa/3.0/"/>
              </a:rPr>
              <a:t>CC BY-SA-NC</a:t>
            </a:r>
            <a:endParaRPr lang="it-IT" sz="900"/>
          </a:p>
        </p:txBody>
      </p:sp>
    </p:spTree>
    <p:extLst>
      <p:ext uri="{BB962C8B-B14F-4D97-AF65-F5344CB8AC3E}">
        <p14:creationId xmlns:p14="http://schemas.microsoft.com/office/powerpoint/2010/main" val="48019967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188</TotalTime>
  <Words>1773</Words>
  <Application>Microsoft Office PowerPoint</Application>
  <PresentationFormat>Widescreen</PresentationFormat>
  <Paragraphs>143</Paragraphs>
  <Slides>21</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21</vt:i4>
      </vt:variant>
    </vt:vector>
  </HeadingPairs>
  <TitlesOfParts>
    <vt:vector size="28" baseType="lpstr">
      <vt:lpstr>Aptos</vt:lpstr>
      <vt:lpstr>Aptos Display</vt:lpstr>
      <vt:lpstr>Arial</vt:lpstr>
      <vt:lpstr>Calibri</vt:lpstr>
      <vt:lpstr>Titillium Web</vt:lpstr>
      <vt:lpstr>Wingdings</vt:lpstr>
      <vt:lpstr>Tema di Office</vt:lpstr>
      <vt:lpstr>SCUOLA DELL’INFANZIA </vt:lpstr>
      <vt:lpstr>INDICE </vt:lpstr>
      <vt:lpstr>Presentazione standard di PowerPoint</vt:lpstr>
      <vt:lpstr> Offerta formativa: finalità della Scuola  dell’Infanzia; </vt:lpstr>
      <vt:lpstr>Indicazioni nazionali e Nuovi Scenari: Campi di esperienza, Competenze chiave europee e competenze di cittadinanza, valutazione;</vt:lpstr>
      <vt:lpstr>Presentazione standard di PowerPoint</vt:lpstr>
      <vt:lpstr>Presentazione standard di PowerPoint</vt:lpstr>
      <vt:lpstr>Presentazione standard di PowerPoint</vt:lpstr>
      <vt:lpstr>Presentazione standard di PowerPoint</vt:lpstr>
      <vt:lpstr>Presentazione standard di PowerPoint</vt:lpstr>
      <vt:lpstr>La Scuola dell'infanzia di Arzachena, di via Nenni, ha 9 aule, di cui una destinata alla psicomotricità, una biblioteca ed una polifunzionale (dotate di Lim), un giardino e un androne arredato con giochi e una sala mensa. Il servizio mensa è erogato attraverso una cucina che ha sede centrale nell’Istituto comprensivo Arzachena 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Piano nazionale scuola digitale </vt:lpstr>
      <vt:lpstr>Inclusione  </vt:lpstr>
      <vt:lpstr>Come trovarci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SCUOLA DELL’INFANZIA ARZACHENA 1</dc:title>
  <dc:creator>Antonella Corona</dc:creator>
  <cp:lastModifiedBy>Antonella Corona</cp:lastModifiedBy>
  <cp:revision>2</cp:revision>
  <dcterms:created xsi:type="dcterms:W3CDTF">2024-04-08T12:12:47Z</dcterms:created>
  <dcterms:modified xsi:type="dcterms:W3CDTF">2024-06-06T09:53:40Z</dcterms:modified>
</cp:coreProperties>
</file>